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40" r:id="rId16"/>
    <p:sldId id="554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3" r:id="rId28"/>
    <p:sldId id="551" r:id="rId29"/>
    <p:sldId id="552" r:id="rId30"/>
    <p:sldId id="526" r:id="rId31"/>
    <p:sldId id="534" r:id="rId32"/>
    <p:sldId id="527" r:id="rId33"/>
    <p:sldId id="528" r:id="rId34"/>
    <p:sldId id="529" r:id="rId35"/>
    <p:sldId id="530" r:id="rId36"/>
    <p:sldId id="533" r:id="rId37"/>
    <p:sldId id="535" r:id="rId38"/>
    <p:sldId id="537" r:id="rId39"/>
    <p:sldId id="512" r:id="rId4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conso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364840684323.signin.aws.amazon.com/conso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Intro-to-AWS-Cloud-Comput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4" Type="http://schemas.openxmlformats.org/officeDocument/2006/relationships/hyperlink" Target="https://www.digitalocean.com/" TargetMode="External"/><Relationship Id="rId5" Type="http://schemas.openxmlformats.org/officeDocument/2006/relationships/hyperlink" Target="https://azure.microsoft.com/en-us/" TargetMode="External"/><Relationship Id="rId6" Type="http://schemas.openxmlformats.org/officeDocument/2006/relationships/hyperlink" Target="http://www.rackspace.com/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p/7020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advantages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152525"/>
            <a:ext cx="8839200" cy="47244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</a:t>
            </a:r>
            <a:r>
              <a:rPr lang="en-US" dirty="0">
                <a:ea typeface="ＭＳ Ｐゴシック" charset="0"/>
              </a:rPr>
              <a:t>received a grant from Amazon, so supported by ‘AWS in Education grant </a:t>
            </a:r>
            <a:r>
              <a:rPr lang="en-US" dirty="0" smtClean="0">
                <a:ea typeface="ＭＳ Ｐゴシック" charset="0"/>
              </a:rPr>
              <a:t>award’.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There are better ways of transferring large files, and now AWS makes it free to upload files.</a:t>
            </a:r>
          </a:p>
          <a:p>
            <a:r>
              <a:rPr lang="en-US" dirty="0">
                <a:ea typeface="ＭＳ Ｐゴシック" charset="0"/>
              </a:rPr>
              <a:t>A number of datasets exist on AWS (e.g. 1000 genome data).</a:t>
            </a:r>
          </a:p>
          <a:p>
            <a:r>
              <a:rPr lang="en-US" dirty="0">
                <a:ea typeface="ＭＳ Ｐゴシック" charset="0"/>
              </a:rPr>
              <a:t>Many useful bioinformatics AMI’s (Amazon Machine Images) exist on AWS: e.g. </a:t>
            </a:r>
            <a:r>
              <a:rPr lang="en-US" dirty="0" err="1">
                <a:ea typeface="ＭＳ Ｐゴシック" charset="0"/>
              </a:rPr>
              <a:t>cloudbiolinux</a:t>
            </a:r>
            <a:r>
              <a:rPr lang="en-US" dirty="0">
                <a:ea typeface="ＭＳ Ｐゴシック" charset="0"/>
              </a:rPr>
              <a:t> &amp; </a:t>
            </a:r>
            <a:r>
              <a:rPr lang="en-US" dirty="0" err="1">
                <a:ea typeface="ＭＳ Ｐゴシック" charset="0"/>
              </a:rPr>
              <a:t>CloudMan</a:t>
            </a:r>
            <a:r>
              <a:rPr lang="en-US" dirty="0">
                <a:ea typeface="ＭＳ Ｐゴシック" charset="0"/>
              </a:rPr>
              <a:t> (Galaxy</a:t>
            </a:r>
            <a:r>
              <a:rPr lang="en-US" dirty="0" smtClean="0">
                <a:ea typeface="ＭＳ Ｐゴシック" charset="0"/>
              </a:rPr>
              <a:t>) – now one for this course!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Many flavors of cloud available, not just AWS </a:t>
            </a:r>
          </a:p>
        </p:txBody>
      </p:sp>
    </p:spTree>
    <p:extLst>
      <p:ext uri="{BB962C8B-B14F-4D97-AF65-F5344CB8AC3E}">
        <p14:creationId xmlns:p14="http://schemas.microsoft.com/office/powerpoint/2010/main" val="34576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0080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In this workshop: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7950" y="1052513"/>
            <a:ext cx="8839200" cy="47244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 (data) </a:t>
            </a:r>
            <a:r>
              <a:rPr lang="pl-PL" dirty="0" err="1"/>
              <a:t>are</a:t>
            </a:r>
            <a:r>
              <a:rPr lang="pl-PL" dirty="0"/>
              <a:t>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computer</a:t>
            </a:r>
            <a:endParaRPr lang="pl-PL" dirty="0"/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web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</a:t>
            </a:r>
            <a:r>
              <a:rPr lang="pl-PL" dirty="0" err="1"/>
              <a:t>cloud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efficient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traversing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, and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, and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/>
              <a:t>ways</a:t>
            </a:r>
            <a:r>
              <a:rPr lang="pl-PL" dirty="0"/>
              <a:t> of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err="1" smtClean="0"/>
              <a:t>Command</a:t>
            </a:r>
            <a:r>
              <a:rPr lang="pl-PL" dirty="0" smtClean="0"/>
              <a:t> </a:t>
            </a:r>
            <a:r>
              <a:rPr lang="pl-PL" dirty="0" err="1"/>
              <a:t>line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 smtClean="0"/>
              <a:t>powerful</a:t>
            </a:r>
            <a:r>
              <a:rPr lang="pl-PL" dirty="0" smtClean="0"/>
              <a:t> Unix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smtClean="0"/>
              <a:t>With </a:t>
            </a:r>
            <a:r>
              <a:rPr lang="pl-PL" dirty="0"/>
              <a:t>a web-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Galaxy</a:t>
            </a:r>
            <a:r>
              <a:rPr lang="pl-PL" dirty="0"/>
              <a:t>): not </a:t>
            </a: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/>
              <a:t>workshop</a:t>
            </a:r>
            <a:endParaRPr lang="pl-PL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9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Things we have set up: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Loaded data files to an </a:t>
            </a:r>
            <a:r>
              <a:rPr lang="en-US" dirty="0" smtClean="0">
                <a:ea typeface="ＭＳ Ｐゴシック" charset="0"/>
              </a:rPr>
              <a:t>ftp server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We brought up an Ubuntu (Linux) instance, and loaded a whole bunch of software for NGS analysis.</a:t>
            </a:r>
          </a:p>
          <a:p>
            <a:r>
              <a:rPr lang="en-US" dirty="0">
                <a:ea typeface="ＭＳ Ｐゴシック" charset="0"/>
              </a:rPr>
              <a:t>We then cloned this, and made separate instances for everybody in the class. </a:t>
            </a:r>
          </a:p>
          <a:p>
            <a:r>
              <a:rPr lang="en-US" dirty="0">
                <a:ea typeface="ＭＳ Ｐゴシック" charset="0"/>
              </a:rPr>
              <a:t>We’ve simplified the security: you basically all have the same login and file access, and opened ports. In your own world you would be more secure.</a:t>
            </a:r>
          </a:p>
        </p:txBody>
      </p:sp>
    </p:spTree>
    <p:extLst>
      <p:ext uri="{BB962C8B-B14F-4D97-AF65-F5344CB8AC3E}">
        <p14:creationId xmlns:p14="http://schemas.microsoft.com/office/powerpoint/2010/main" val="43669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dirty="0" smtClean="0"/>
              <a:t>Amazon AWS documentation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://aws.amazon.com/console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79512" y="2492896"/>
            <a:ext cx="88392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Logging into Amazon AWS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AWS console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Screenshot 2015-11-13 21.13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24" r="-24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539552" y="5733256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https://364840684323.signin.aws.amazon.com/</a:t>
            </a:r>
            <a:r>
              <a:rPr lang="en-US" dirty="0" smtClean="0">
                <a:hlinkClick r:id="rId3"/>
              </a:rPr>
              <a:t>console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76056" y="5085184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detailed tutorial on AWS cloud computing…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</a:t>
            </a:r>
            <a:r>
              <a:rPr lang="en-US" dirty="0">
                <a:hlinkClick r:id="rId2"/>
              </a:rPr>
              <a:t>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5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"EC2" </a:t>
            </a:r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4" name="Content Placeholder 3" descr="Screenshot 2015-11-13 21.18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51" b="-3751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827584" y="2564904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30416" y="2708920"/>
            <a:ext cx="300608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Make sure you are in Oregon </a:t>
            </a:r>
            <a:r>
              <a:rPr lang="en-US" dirty="0" smtClean="0"/>
              <a:t>region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028384" y="1988840"/>
            <a:ext cx="0" cy="79208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3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a new Instance</a:t>
            </a:r>
            <a:endParaRPr lang="en-US" dirty="0"/>
          </a:p>
        </p:txBody>
      </p:sp>
      <p:pic>
        <p:nvPicPr>
          <p:cNvPr id="4" name="Content Placeholder 3" descr="Screenshot 2015-11-13 21.20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4" b="-2174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2471438" y="3896069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5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AMI – Find the CSHL SEQTEC 2015 AMI in the Community AMIs</a:t>
            </a:r>
            <a:endParaRPr lang="en-US" dirty="0"/>
          </a:p>
        </p:txBody>
      </p:sp>
      <p:pic>
        <p:nvPicPr>
          <p:cNvPr id="4" name="Content Placeholder 3" descr="Screenshot 2015-11-13 21.21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14" b="-651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2267744" y="4869160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Search for: cshl_seqtec_2015_v2 - ami-28130249 (US West - Oregon)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87624" y="371703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1880" y="3140968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44770" y="3465987"/>
            <a:ext cx="599230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54868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cloud computing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</a:t>
            </a:r>
            <a:r>
              <a:rPr lang="en-US" sz="1600" dirty="0">
                <a:latin typeface="Calibri"/>
                <a:ea typeface="+mj-ea"/>
                <a:cs typeface="Calibri"/>
              </a:rPr>
              <a:t> </a:t>
            </a:r>
            <a:r>
              <a:rPr lang="en-US" sz="1600" dirty="0" smtClean="0">
                <a:latin typeface="Calibri"/>
                <a:ea typeface="+mj-ea"/>
                <a:cs typeface="Calibri"/>
              </a:rPr>
              <a:t>&amp; Obi Griffith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</a:t>
            </a: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  <p:pic>
        <p:nvPicPr>
          <p:cNvPr id="2" name="Picture 1" descr="DataCen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5737848" cy="38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Screenshot 2015-11-13 21.40.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24" b="-5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"m3.2xlarge" instance type, then "Next: Configure Instance Details".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84168" y="4321686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52320" y="5805264"/>
            <a:ext cx="1512168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0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smtClean="0"/>
              <a:t>"Protect </a:t>
            </a:r>
            <a:r>
              <a:rPr lang="en-US" dirty="0"/>
              <a:t>against accidental termination", then "Next: Add Storage".</a:t>
            </a:r>
          </a:p>
        </p:txBody>
      </p:sp>
      <p:pic>
        <p:nvPicPr>
          <p:cNvPr id="4" name="Content Placeholder 3" descr="Screenshot 2015-11-13 21.29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01" b="-5701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851920" y="482181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28384" y="5805264"/>
            <a:ext cx="936104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9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You should see "snap-6f450833" (32GB) and "snap-11e6954e" (500GB) as the two storage volumes selected. Then, "Next: Tag Instance"</a:t>
            </a:r>
          </a:p>
        </p:txBody>
      </p:sp>
      <p:pic>
        <p:nvPicPr>
          <p:cNvPr id="4" name="Content Placeholder 3" descr="Screenshot 2015-11-13 21.32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43" b="-514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51520" y="3284984"/>
            <a:ext cx="7344816" cy="432048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8384" y="5805264"/>
            <a:ext cx="936104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Create a tag </a:t>
            </a:r>
            <a:r>
              <a:rPr lang="en-US" sz="2800" dirty="0" smtClean="0"/>
              <a:t>like “Name</a:t>
            </a:r>
            <a:r>
              <a:rPr lang="en-US" sz="2800" dirty="0"/>
              <a:t>=</a:t>
            </a:r>
            <a:r>
              <a:rPr lang="en-US" sz="2800" dirty="0" err="1" smtClean="0"/>
              <a:t>ObiGriffith</a:t>
            </a:r>
            <a:r>
              <a:rPr lang="en-US" sz="2800" dirty="0" smtClean="0"/>
              <a:t>” [use </a:t>
            </a:r>
            <a:r>
              <a:rPr lang="en-US" sz="2800" dirty="0"/>
              <a:t>your own </a:t>
            </a:r>
            <a:r>
              <a:rPr lang="en-US" sz="2800" dirty="0" smtClean="0"/>
              <a:t>name]. </a:t>
            </a:r>
            <a:r>
              <a:rPr lang="en-US" sz="2800" dirty="0"/>
              <a:t>Then hit "Next: Configure Security Group".</a:t>
            </a:r>
          </a:p>
        </p:txBody>
      </p:sp>
      <p:pic>
        <p:nvPicPr>
          <p:cNvPr id="4" name="Content Placeholder 3" descr="Screenshot 2015-11-13 21.34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84" b="-4984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V="1">
            <a:off x="4355976" y="3284984"/>
            <a:ext cx="0" cy="79208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7624" y="4149080"/>
            <a:ext cx="636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Important: Don’t forget to name your instance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24328" y="5780606"/>
            <a:ext cx="1440160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Select an Existing Security Group, choose "SSH_HTTP_8081_IN_ALL_OUT". Then hit "Review and Launch". </a:t>
            </a:r>
          </a:p>
        </p:txBody>
      </p:sp>
      <p:pic>
        <p:nvPicPr>
          <p:cNvPr id="4" name="Content Placeholder 3" descr="Screenshot 2015-11-13 21.36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9" b="-5459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553530" y="3188318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804248" y="3848719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5768277"/>
            <a:ext cx="1008112" cy="3126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1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smtClean="0"/>
              <a:t>the details of your instance, note the warnings, then hit Launch</a:t>
            </a:r>
            <a:endParaRPr lang="en-US" dirty="0"/>
          </a:p>
        </p:txBody>
      </p:sp>
      <p:pic>
        <p:nvPicPr>
          <p:cNvPr id="6" name="Content Placeholder 5" descr="Screenshot 2015-11-13 21.41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27" b="-56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8460432" y="5780606"/>
            <a:ext cx="504056" cy="3126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520" y="2708920"/>
            <a:ext cx="8568952" cy="13681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66134" y="4387796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60032" y="5385545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43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an existing key pair: "CSHL" and then Launch.</a:t>
            </a:r>
          </a:p>
        </p:txBody>
      </p:sp>
      <p:pic>
        <p:nvPicPr>
          <p:cNvPr id="4" name="Content Placeholder 3" descr="Screenshot 2015-11-13 21.44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82" b="-5382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755252" y="412442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251196" y="450912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60032" y="486916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23249" y="5055115"/>
            <a:ext cx="892967" cy="2584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9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Instances to see your new instance spinning up!</a:t>
            </a:r>
            <a:endParaRPr lang="en-US" dirty="0"/>
          </a:p>
        </p:txBody>
      </p:sp>
      <p:pic>
        <p:nvPicPr>
          <p:cNvPr id="4" name="Content Placeholder 3" descr="Screenshot 2015-11-13 21.46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79" b="-6779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100392" y="5733256"/>
            <a:ext cx="892967" cy="2584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9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Find YOUR instance, select it, and then hit connect for instructions on how to connect</a:t>
            </a:r>
            <a:endParaRPr lang="en-US" sz="3600" dirty="0"/>
          </a:p>
        </p:txBody>
      </p:sp>
      <p:pic>
        <p:nvPicPr>
          <p:cNvPr id="4" name="Content Placeholder 3" descr="Screenshot 2015-11-13 21.48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6" b="-4746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2339752" y="299695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7745" y="2132856"/>
            <a:ext cx="576064" cy="21602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Take note of your IP address and the instructions on changing permissions for the key file (Note, we will login as </a:t>
            </a:r>
            <a:r>
              <a:rPr lang="en-US" sz="2800" dirty="0" err="1" smtClean="0"/>
              <a:t>ubuntu</a:t>
            </a:r>
            <a:r>
              <a:rPr lang="en-US" sz="2800" dirty="0" smtClean="0"/>
              <a:t> NOT root)</a:t>
            </a:r>
            <a:endParaRPr lang="en-US" sz="2800" dirty="0"/>
          </a:p>
        </p:txBody>
      </p:sp>
      <p:pic>
        <p:nvPicPr>
          <p:cNvPr id="4" name="Content Placeholder 3" descr="Screenshot 2015-11-13 21.52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2" b="-2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26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Introduction to cloud computing concepts</a:t>
            </a:r>
          </a:p>
          <a:p>
            <a:r>
              <a:rPr lang="en-US" dirty="0">
                <a:ea typeface="ＭＳ Ｐゴシック" charset="0"/>
              </a:rPr>
              <a:t>Introduction to cloud computing providers</a:t>
            </a:r>
          </a:p>
          <a:p>
            <a:r>
              <a:rPr lang="en-US" dirty="0">
                <a:ea typeface="ＭＳ Ｐゴシック" charset="0"/>
              </a:rPr>
              <a:t>Use the Amazon EC2 console to create an instance for each student</a:t>
            </a:r>
          </a:p>
          <a:p>
            <a:pPr lvl="1"/>
            <a:r>
              <a:rPr lang="en-US" dirty="0">
                <a:ea typeface="ＭＳ Ｐゴシック" charset="0"/>
              </a:rPr>
              <a:t>Will be used for many hands-on tutorials throughout the course</a:t>
            </a:r>
          </a:p>
          <a:p>
            <a:r>
              <a:rPr lang="en-US" dirty="0">
                <a:ea typeface="ＭＳ Ｐゴシック" charset="0"/>
              </a:rPr>
              <a:t>How to log into your cloud instance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Opening a ‘terminal session</a:t>
            </a:r>
            <a:r>
              <a:rPr lang="en-US" sz="3200" dirty="0" smtClean="0">
                <a:ea typeface="ＭＳ Ｐゴシック" charset="0"/>
              </a:rPr>
              <a:t>’ on a 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89038"/>
            <a:ext cx="2160588" cy="4710112"/>
          </a:xfrm>
          <a:prstGeom prst="rect">
            <a:avLst/>
          </a:prstGeom>
          <a:noFill/>
          <a:ln>
            <a:noFill/>
          </a:ln>
          <a:effectLst>
            <a:outerShdw blurRad="63500"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1035050" y="2697163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1096963" y="4846638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5-11-12 at 3.38.4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6283031" cy="2187163"/>
          </a:xfrm>
          <a:prstGeom prst="rect">
            <a:avLst/>
          </a:prstGeom>
        </p:spPr>
      </p:pic>
      <p:sp>
        <p:nvSpPr>
          <p:cNvPr id="12" name="Oval 3"/>
          <p:cNvSpPr>
            <a:spLocks noChangeArrowheads="1"/>
          </p:cNvSpPr>
          <p:nvPr/>
        </p:nvSpPr>
        <p:spPr bwMode="auto">
          <a:xfrm>
            <a:off x="3563888" y="5517232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5816" y="1196752"/>
            <a:ext cx="5281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a Finder window</a:t>
            </a:r>
          </a:p>
          <a:p>
            <a:r>
              <a:rPr lang="en-US" dirty="0" smtClean="0"/>
              <a:t>‘Applications’ -&gt; ‘Utilities’ -&gt; ‘Terminal’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31640" y="1988840"/>
            <a:ext cx="2520280" cy="2160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</p:cNvCxnSpPr>
          <p:nvPr/>
        </p:nvCxnSpPr>
        <p:spPr>
          <a:xfrm flipH="1">
            <a:off x="2267744" y="2027749"/>
            <a:ext cx="3288879" cy="96920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79712" y="1916832"/>
            <a:ext cx="5400600" cy="338437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2200" y="314096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on your dock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4427984" y="3602633"/>
            <a:ext cx="3133003" cy="205861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Add the terminal App to your dock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5895451" cy="414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45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Creating a working </a:t>
            </a:r>
            <a:r>
              <a:rPr lang="en-US" sz="3200" dirty="0" smtClean="0">
                <a:ea typeface="ＭＳ Ｐゴシック" charset="0"/>
              </a:rPr>
              <a:t>directory on your </a:t>
            </a:r>
            <a:r>
              <a:rPr lang="en-US" sz="3200" dirty="0" smtClean="0">
                <a:ea typeface="ＭＳ Ｐゴシック" charset="0"/>
              </a:rPr>
              <a:t>Mac called ‘</a:t>
            </a:r>
            <a:r>
              <a:rPr lang="en-US" sz="3200" dirty="0" err="1" smtClean="0">
                <a:ea typeface="ＭＳ Ｐゴシック" charset="0"/>
              </a:rPr>
              <a:t>cshl</a:t>
            </a:r>
            <a:r>
              <a:rPr lang="en-US" sz="3200" dirty="0" smtClean="0">
                <a:ea typeface="ＭＳ Ｐゴシック" charset="0"/>
              </a:rPr>
              <a:t>’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4" name="Content Placeholder 3" descr="Screenshot 2015-11-13 22.18.3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4" b="-3194"/>
          <a:stretch/>
        </p:blipFill>
        <p:spPr>
          <a:xfrm>
            <a:off x="152400" y="2008302"/>
            <a:ext cx="8839200" cy="2428810"/>
          </a:xfrm>
        </p:spPr>
      </p:pic>
    </p:spTree>
    <p:extLst>
      <p:ext uri="{BB962C8B-B14F-4D97-AF65-F5344CB8AC3E}">
        <p14:creationId xmlns:p14="http://schemas.microsoft.com/office/powerpoint/2010/main" val="9588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11-13 22.08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7826605" cy="5486093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3779912" y="3501008"/>
            <a:ext cx="1871911" cy="1224136"/>
          </a:xfrm>
          <a:prstGeom prst="borderCallout2">
            <a:avLst>
              <a:gd name="adj1" fmla="val 51107"/>
              <a:gd name="adj2" fmla="val 497"/>
              <a:gd name="adj3" fmla="val 109833"/>
              <a:gd name="adj4" fmla="val -12263"/>
              <a:gd name="adj5" fmla="val 160204"/>
              <a:gd name="adj6" fmla="val -399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Mac: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Control</a:t>
            </a:r>
            <a:r>
              <a:rPr lang="en-US" dirty="0" smtClean="0">
                <a:latin typeface="Calibri"/>
                <a:cs typeface="Calibri"/>
              </a:rPr>
              <a:t>+</a:t>
            </a:r>
          </a:p>
          <a:p>
            <a:pPr algn="ctr">
              <a:defRPr/>
            </a:pPr>
            <a:r>
              <a:rPr lang="en-US" dirty="0" smtClean="0">
                <a:latin typeface="Calibri"/>
                <a:cs typeface="Calibri"/>
              </a:rPr>
              <a:t>Save </a:t>
            </a:r>
            <a:r>
              <a:rPr lang="en-US" dirty="0">
                <a:latin typeface="Calibri"/>
                <a:cs typeface="Calibri"/>
              </a:rPr>
              <a:t>L</a:t>
            </a:r>
            <a:r>
              <a:rPr lang="en-US" dirty="0" smtClean="0">
                <a:latin typeface="Calibri"/>
                <a:cs typeface="Calibri"/>
              </a:rPr>
              <a:t>ink As</a:t>
            </a:r>
            <a:r>
              <a:rPr lang="en-US" dirty="0" smtClean="0">
                <a:latin typeface="Calibri"/>
                <a:cs typeface="Calibri"/>
              </a:rPr>
              <a:t>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653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Obtaining your AWS ‘key’ </a:t>
            </a:r>
            <a:r>
              <a:rPr lang="en-US" sz="3200" dirty="0" smtClean="0">
                <a:ea typeface="ＭＳ Ｐゴシック" charset="0"/>
              </a:rPr>
              <a:t>file</a:t>
            </a:r>
            <a:endParaRPr lang="en-US" sz="3200" dirty="0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4820960"/>
            <a:ext cx="29523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Save key file to your new </a:t>
            </a:r>
            <a:r>
              <a:rPr lang="en-US" b="1" dirty="0" smtClean="0"/>
              <a:t>‘</a:t>
            </a:r>
            <a:r>
              <a:rPr lang="en-US" b="1" dirty="0" err="1" smtClean="0"/>
              <a:t>cshl</a:t>
            </a:r>
            <a:r>
              <a:rPr lang="en-US" b="1" dirty="0" smtClean="0"/>
              <a:t>’ </a:t>
            </a:r>
            <a:r>
              <a:rPr lang="en-US" b="1" dirty="0" smtClean="0"/>
              <a:t>directory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96136" y="836712"/>
            <a:ext cx="29523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 to course wiki, “Presentations” page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39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Viewing the ‘key’ file once downloaded</a:t>
            </a:r>
          </a:p>
        </p:txBody>
      </p:sp>
      <p:pic>
        <p:nvPicPr>
          <p:cNvPr id="4" name="Content Placeholder 3" descr="Screenshot 2015-11-13 22.22.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06" r="-22906"/>
          <a:stretch>
            <a:fillRect/>
          </a:stretch>
        </p:blipFill>
        <p:spPr>
          <a:xfrm>
            <a:off x="152400" y="1340768"/>
            <a:ext cx="8839200" cy="4724400"/>
          </a:xfrm>
        </p:spPr>
      </p:pic>
    </p:spTree>
    <p:extLst>
      <p:ext uri="{BB962C8B-B14F-4D97-AF65-F5344CB8AC3E}">
        <p14:creationId xmlns:p14="http://schemas.microsoft.com/office/powerpoint/2010/main" val="375964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39200" cy="5184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(long listing)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err="1"/>
              <a:t>drwx</a:t>
            </a:r>
            <a:r>
              <a:rPr lang="en-US" sz="1800" dirty="0"/>
              <a:t>------+ 67 </a:t>
            </a:r>
            <a:r>
              <a:rPr lang="en-US" sz="1800" dirty="0" err="1" smtClean="0"/>
              <a:t>ogriffit</a:t>
            </a:r>
            <a:r>
              <a:rPr lang="en-US" sz="1800" dirty="0" smtClean="0"/>
              <a:t>  </a:t>
            </a:r>
            <a:r>
              <a:rPr lang="en-US" sz="1800" dirty="0"/>
              <a:t>staff  2278 22 May 21:25 ../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-</a:t>
            </a:r>
            <a:r>
              <a:rPr lang="en-US" sz="1800" dirty="0" err="1"/>
              <a:t>rw</a:t>
            </a:r>
            <a:r>
              <a:rPr lang="en-US" sz="1800" dirty="0"/>
              <a:t>-r--r--@  1 </a:t>
            </a:r>
            <a:r>
              <a:rPr lang="en-US" sz="1800" dirty="0" err="1" smtClean="0"/>
              <a:t>ogriffit</a:t>
            </a:r>
            <a:r>
              <a:rPr lang="en-US" sz="1800" dirty="0" smtClean="0"/>
              <a:t>  </a:t>
            </a:r>
            <a:r>
              <a:rPr lang="en-US" sz="1800" dirty="0"/>
              <a:t>staff  1696 22 May 21:31 </a:t>
            </a:r>
            <a:r>
              <a:rPr lang="en-US" sz="1800" dirty="0" err="1" smtClean="0"/>
              <a:t>CSHL.pem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rwx</a:t>
            </a:r>
            <a:r>
              <a:rPr lang="en-US" sz="1800" dirty="0" smtClean="0"/>
              <a:t> : owner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rwx</a:t>
            </a:r>
            <a:r>
              <a:rPr lang="en-US" sz="1800" dirty="0" smtClean="0"/>
              <a:t> : group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   </a:t>
            </a:r>
            <a:r>
              <a:rPr lang="en-US" sz="1800" dirty="0" err="1" smtClean="0"/>
              <a:t>rwx</a:t>
            </a:r>
            <a:r>
              <a:rPr lang="en-US" sz="1800" dirty="0" smtClean="0"/>
              <a:t>: world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r read    (4)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w write   (2)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x execute (1)</a:t>
            </a:r>
          </a:p>
          <a:p>
            <a:pPr marL="0" indent="0">
              <a:buFont typeface="Arial" charset="0"/>
              <a:buNone/>
              <a:defRPr/>
            </a:pP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Which ever way you add these 3 numbers, you know which integers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were used (6 is always 4+2, 5 is 4+1, 4 is by itself, 0 is none of them </a:t>
            </a:r>
            <a:r>
              <a:rPr lang="en-US" sz="1800" dirty="0" err="1" smtClean="0"/>
              <a:t>etc</a:t>
            </a:r>
            <a:r>
              <a:rPr lang="en-US" sz="1800" dirty="0" smtClean="0"/>
              <a:t> …)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So, when you have: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b="1" dirty="0" err="1" smtClean="0">
                <a:solidFill>
                  <a:srgbClr val="800000"/>
                </a:solidFill>
              </a:rPr>
              <a:t>Chmod</a:t>
            </a:r>
            <a:r>
              <a:rPr lang="en-US" sz="1800" b="1" dirty="0" smtClean="0">
                <a:solidFill>
                  <a:srgbClr val="800000"/>
                </a:solidFill>
              </a:rPr>
              <a:t> 400 </a:t>
            </a:r>
            <a:r>
              <a:rPr lang="en-US" sz="1800" b="1" dirty="0" smtClean="0">
                <a:solidFill>
                  <a:srgbClr val="800000"/>
                </a:solidFill>
              </a:rPr>
              <a:t>&lt;file name&gt;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It is “</a:t>
            </a:r>
            <a:r>
              <a:rPr lang="en-US" sz="1800" dirty="0" smtClean="0"/>
              <a:t>r” </a:t>
            </a:r>
            <a:r>
              <a:rPr lang="en-US" sz="1800" dirty="0" smtClean="0"/>
              <a:t>for the the file owner </a:t>
            </a:r>
            <a:r>
              <a:rPr lang="en-US" sz="1800" b="1" dirty="0" smtClean="0"/>
              <a:t>only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7950" y="44450"/>
            <a:ext cx="8839200" cy="863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Changing file permissions of your ‘key’ </a:t>
            </a:r>
            <a:r>
              <a:rPr lang="en-US" sz="3200" dirty="0" smtClean="0">
                <a:ea typeface="ＭＳ Ｐゴシック" charset="0"/>
              </a:rPr>
              <a:t>file 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(Mac/Linux)</a:t>
            </a:r>
            <a:endParaRPr lang="en-US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Logging </a:t>
            </a:r>
            <a:r>
              <a:rPr lang="en-US" dirty="0" smtClean="0">
                <a:ea typeface="ＭＳ Ｐゴシック" charset="0"/>
              </a:rPr>
              <a:t>into AWS</a:t>
            </a:r>
            <a:endParaRPr lang="en-US" dirty="0">
              <a:ea typeface="ＭＳ Ｐゴシック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1028378"/>
            <a:ext cx="22066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b="1" dirty="0"/>
              <a:t>Mac/Linux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1324" y="2132931"/>
            <a:ext cx="79471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CA" sz="2000" dirty="0" err="1"/>
              <a:t>c</a:t>
            </a:r>
            <a:r>
              <a:rPr lang="en-CA" sz="2000" dirty="0" err="1" smtClean="0"/>
              <a:t>hmod</a:t>
            </a:r>
            <a:r>
              <a:rPr lang="en-CA" sz="2000" dirty="0" smtClean="0"/>
              <a:t> 400 </a:t>
            </a:r>
            <a:r>
              <a:rPr lang="en-CA" sz="2000" dirty="0" err="1" smtClean="0"/>
              <a:t>CSHL.pem</a:t>
            </a:r>
            <a:endParaRPr lang="en-CA" sz="2000" dirty="0" smtClean="0"/>
          </a:p>
          <a:p>
            <a:pPr>
              <a:buClrTx/>
              <a:buFontTx/>
              <a:buNone/>
              <a:defRPr/>
            </a:pPr>
            <a:r>
              <a:rPr lang="en-CA" sz="2000" dirty="0" err="1" smtClean="0"/>
              <a:t>ssh</a:t>
            </a:r>
            <a:r>
              <a:rPr lang="en-CA" sz="2000" dirty="0" smtClean="0"/>
              <a:t> </a:t>
            </a:r>
            <a:r>
              <a:rPr lang="en-CA" sz="2000" dirty="0" smtClean="0"/>
              <a:t>-</a:t>
            </a:r>
            <a:r>
              <a:rPr lang="en-CA" sz="2000" dirty="0" err="1" smtClean="0"/>
              <a:t>i</a:t>
            </a:r>
            <a:r>
              <a:rPr lang="en-CA" sz="2000" dirty="0" smtClean="0"/>
              <a:t> </a:t>
            </a:r>
            <a:r>
              <a:rPr lang="en-CA" sz="2000" dirty="0" err="1" smtClean="0"/>
              <a:t>CSHL.pem</a:t>
            </a:r>
            <a:r>
              <a:rPr lang="en-CA" sz="2000" dirty="0" smtClean="0"/>
              <a:t> </a:t>
            </a:r>
            <a:r>
              <a:rPr lang="en-CA" sz="2000" dirty="0" err="1" smtClean="0"/>
              <a:t>ubuntu</a:t>
            </a:r>
            <a:r>
              <a:rPr lang="en-CA" sz="2000" dirty="0" smtClean="0"/>
              <a:t>@[YOUR INSTANCE IP ADDRESS]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368425" y="2853656"/>
            <a:ext cx="2160588" cy="1587"/>
          </a:xfrm>
          <a:prstGeom prst="line">
            <a:avLst/>
          </a:prstGeom>
          <a:noFill/>
          <a:ln w="381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117029"/>
            <a:ext cx="8839200" cy="79169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Copying files from AWS to your </a:t>
            </a:r>
            <a:r>
              <a:rPr lang="en-US" sz="3200" dirty="0" smtClean="0">
                <a:ea typeface="ＭＳ Ｐゴシック" charset="0"/>
              </a:rPr>
              <a:t>computer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(using a web browser)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25550"/>
            <a:ext cx="76962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733256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</a:t>
            </a:r>
            <a:r>
              <a:rPr lang="en-US" dirty="0" smtClean="0"/>
              <a:t>/[YOUR INSTANCE IP ADDRESS]/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1514051"/>
            <a:ext cx="3600400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http://52.34.44.168/</a:t>
            </a:r>
          </a:p>
        </p:txBody>
      </p:sp>
    </p:spTree>
    <p:extLst>
      <p:ext uri="{BB962C8B-B14F-4D97-AF65-F5344CB8AC3E}">
        <p14:creationId xmlns:p14="http://schemas.microsoft.com/office/powerpoint/2010/main" val="346298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So, at this point: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Your </a:t>
            </a:r>
            <a:r>
              <a:rPr lang="en-US" dirty="0" smtClean="0">
                <a:ea typeface="ＭＳ Ｐゴシック" charset="0"/>
              </a:rPr>
              <a:t>Mac desktop is </a:t>
            </a:r>
            <a:r>
              <a:rPr lang="en-US" dirty="0">
                <a:ea typeface="ＭＳ Ｐゴシック" charset="0"/>
              </a:rPr>
              <a:t>ready for the workshop</a:t>
            </a:r>
          </a:p>
          <a:p>
            <a:r>
              <a:rPr lang="en-US" dirty="0">
                <a:ea typeface="ＭＳ Ｐゴシック" charset="0"/>
              </a:rPr>
              <a:t>If it is not, you know where to get the information you need</a:t>
            </a:r>
          </a:p>
          <a:p>
            <a:r>
              <a:rPr lang="en-US" dirty="0" smtClean="0">
                <a:ea typeface="ＭＳ Ｐゴシック" charset="0"/>
              </a:rPr>
              <a:t>You </a:t>
            </a:r>
            <a:r>
              <a:rPr lang="en-US" dirty="0">
                <a:ea typeface="ＭＳ Ｐゴシック" charset="0"/>
              </a:rPr>
              <a:t>know how to login to AWS</a:t>
            </a:r>
          </a:p>
          <a:p>
            <a:r>
              <a:rPr lang="en-US" dirty="0" smtClean="0">
                <a:ea typeface="ＭＳ Ｐゴシック" charset="0"/>
              </a:rPr>
              <a:t>The next step is to login to your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machine on AWS and learn the basics of a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command line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1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-26988"/>
            <a:ext cx="914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942975" y="1201738"/>
            <a:ext cx="6856413" cy="4945062"/>
          </a:xfrm>
          <a:custGeom>
            <a:avLst/>
            <a:gdLst>
              <a:gd name="T0" fmla="*/ 2147483647 w 4761"/>
              <a:gd name="T1" fmla="*/ 2147483647 h 3433"/>
              <a:gd name="T2" fmla="*/ 0 w 4761"/>
              <a:gd name="T3" fmla="*/ 2147483647 h 3433"/>
              <a:gd name="T4" fmla="*/ 0 w 4761"/>
              <a:gd name="T5" fmla="*/ 0 h 3433"/>
              <a:gd name="T6" fmla="*/ 2147483647 w 4761"/>
              <a:gd name="T7" fmla="*/ 0 h 3433"/>
              <a:gd name="T8" fmla="*/ 2147483647 w 4761"/>
              <a:gd name="T9" fmla="*/ 2147483647 h 3433"/>
              <a:gd name="T10" fmla="*/ 2147483647 w 4761"/>
              <a:gd name="T11" fmla="*/ 2147483647 h 3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1"/>
              <a:gd name="T19" fmla="*/ 0 h 3433"/>
              <a:gd name="T20" fmla="*/ 4761 w 4761"/>
              <a:gd name="T21" fmla="*/ 3433 h 34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1" h="3433">
                <a:moveTo>
                  <a:pt x="2380" y="3433"/>
                </a:moveTo>
                <a:lnTo>
                  <a:pt x="0" y="3433"/>
                </a:lnTo>
                <a:lnTo>
                  <a:pt x="0" y="0"/>
                </a:lnTo>
                <a:lnTo>
                  <a:pt x="4761" y="0"/>
                </a:lnTo>
                <a:lnTo>
                  <a:pt x="4761" y="3433"/>
                </a:lnTo>
                <a:lnTo>
                  <a:pt x="2380" y="34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942975" y="47386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942975" y="40290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942975" y="33210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42975" y="26130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942975" y="19113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942975" y="12017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942975" y="58261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>
            <a:off x="942975" y="56769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942975" y="558006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H="1">
            <a:off x="942975" y="54991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942975" y="5126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942975" y="49688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942975" y="4872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942975" y="4797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942975" y="4416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942975" y="42672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942975" y="41640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42975" y="40878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942975" y="37084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942975" y="35591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>
            <a:off x="942975" y="34623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942975" y="33797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H="1">
            <a:off x="942975" y="30067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942975" y="28511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 flipH="1">
            <a:off x="942975" y="27543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942975" y="26781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942975" y="2298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 flipH="1">
            <a:off x="942975" y="21494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H="1">
            <a:off x="942975" y="2044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H="1">
            <a:off x="942975" y="1971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H="1">
            <a:off x="942975" y="1590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H="1">
            <a:off x="942975" y="14414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H="1">
            <a:off x="942975" y="1336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H="1">
            <a:off x="942975" y="12636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8048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14303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2038350" y="626268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267970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6" name="Rectangle 51"/>
          <p:cNvSpPr>
            <a:spLocks noChangeArrowheads="1"/>
          </p:cNvSpPr>
          <p:nvPr/>
        </p:nvSpPr>
        <p:spPr bwMode="auto">
          <a:xfrm>
            <a:off x="33035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7" name="Rectangle 53"/>
          <p:cNvSpPr>
            <a:spLocks noChangeArrowheads="1"/>
          </p:cNvSpPr>
          <p:nvPr/>
        </p:nvSpPr>
        <p:spPr bwMode="auto">
          <a:xfrm>
            <a:off x="389731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8" name="Rectangle 55"/>
          <p:cNvSpPr>
            <a:spLocks noChangeArrowheads="1"/>
          </p:cNvSpPr>
          <p:nvPr/>
        </p:nvSpPr>
        <p:spPr bwMode="auto">
          <a:xfrm>
            <a:off x="45227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2003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51482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0" name="Rectangle 59"/>
          <p:cNvSpPr>
            <a:spLocks noChangeArrowheads="1"/>
          </p:cNvSpPr>
          <p:nvPr/>
        </p:nvSpPr>
        <p:spPr bwMode="auto">
          <a:xfrm>
            <a:off x="57737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1" name="Rectangle 61"/>
          <p:cNvSpPr>
            <a:spLocks noChangeArrowheads="1"/>
          </p:cNvSpPr>
          <p:nvPr/>
        </p:nvSpPr>
        <p:spPr bwMode="auto">
          <a:xfrm>
            <a:off x="63960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2" name="Rectangle 62"/>
          <p:cNvSpPr>
            <a:spLocks noChangeArrowheads="1"/>
          </p:cNvSpPr>
          <p:nvPr/>
        </p:nvSpPr>
        <p:spPr bwMode="auto">
          <a:xfrm>
            <a:off x="6816725" y="6243638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63"/>
          <p:cNvSpPr>
            <a:spLocks noChangeArrowheads="1"/>
          </p:cNvSpPr>
          <p:nvPr/>
        </p:nvSpPr>
        <p:spPr bwMode="auto">
          <a:xfrm>
            <a:off x="7013575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4" name="Rectangle 65"/>
          <p:cNvSpPr>
            <a:spLocks noChangeArrowheads="1"/>
          </p:cNvSpPr>
          <p:nvPr/>
        </p:nvSpPr>
        <p:spPr bwMode="auto">
          <a:xfrm>
            <a:off x="763905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5" name="Line 67"/>
          <p:cNvSpPr>
            <a:spLocks noChangeShapeType="1"/>
          </p:cNvSpPr>
          <p:nvPr/>
        </p:nvSpPr>
        <p:spPr bwMode="auto">
          <a:xfrm flipV="1">
            <a:off x="12557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6" name="Line 68"/>
          <p:cNvSpPr>
            <a:spLocks noChangeShapeType="1"/>
          </p:cNvSpPr>
          <p:nvPr/>
        </p:nvSpPr>
        <p:spPr bwMode="auto">
          <a:xfrm flipV="1">
            <a:off x="15684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" name="Line 69"/>
          <p:cNvSpPr>
            <a:spLocks noChangeShapeType="1"/>
          </p:cNvSpPr>
          <p:nvPr/>
        </p:nvSpPr>
        <p:spPr bwMode="auto">
          <a:xfrm flipV="1">
            <a:off x="18811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0"/>
          <p:cNvSpPr>
            <a:spLocks noChangeShapeType="1"/>
          </p:cNvSpPr>
          <p:nvPr/>
        </p:nvSpPr>
        <p:spPr bwMode="auto">
          <a:xfrm flipV="1">
            <a:off x="21923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Line 71"/>
          <p:cNvSpPr>
            <a:spLocks noChangeShapeType="1"/>
          </p:cNvSpPr>
          <p:nvPr/>
        </p:nvSpPr>
        <p:spPr bwMode="auto">
          <a:xfrm flipV="1">
            <a:off x="2503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Line 72"/>
          <p:cNvSpPr>
            <a:spLocks noChangeShapeType="1"/>
          </p:cNvSpPr>
          <p:nvPr/>
        </p:nvSpPr>
        <p:spPr bwMode="auto">
          <a:xfrm flipV="1">
            <a:off x="28162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1" name="Line 73"/>
          <p:cNvSpPr>
            <a:spLocks noChangeShapeType="1"/>
          </p:cNvSpPr>
          <p:nvPr/>
        </p:nvSpPr>
        <p:spPr bwMode="auto">
          <a:xfrm flipV="1">
            <a:off x="31289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2" name="Line 74"/>
          <p:cNvSpPr>
            <a:spLocks noChangeShapeType="1"/>
          </p:cNvSpPr>
          <p:nvPr/>
        </p:nvSpPr>
        <p:spPr bwMode="auto">
          <a:xfrm flipV="1">
            <a:off x="34417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3" name="Line 75"/>
          <p:cNvSpPr>
            <a:spLocks noChangeShapeType="1"/>
          </p:cNvSpPr>
          <p:nvPr/>
        </p:nvSpPr>
        <p:spPr bwMode="auto">
          <a:xfrm flipV="1">
            <a:off x="37544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4" name="Line 76"/>
          <p:cNvSpPr>
            <a:spLocks noChangeShapeType="1"/>
          </p:cNvSpPr>
          <p:nvPr/>
        </p:nvSpPr>
        <p:spPr bwMode="auto">
          <a:xfrm flipV="1">
            <a:off x="4057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5" name="Line 77"/>
          <p:cNvSpPr>
            <a:spLocks noChangeShapeType="1"/>
          </p:cNvSpPr>
          <p:nvPr/>
        </p:nvSpPr>
        <p:spPr bwMode="auto">
          <a:xfrm flipV="1">
            <a:off x="4370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Line 78"/>
          <p:cNvSpPr>
            <a:spLocks noChangeShapeType="1"/>
          </p:cNvSpPr>
          <p:nvPr/>
        </p:nvSpPr>
        <p:spPr bwMode="auto">
          <a:xfrm flipV="1">
            <a:off x="46831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7" name="Line 79"/>
          <p:cNvSpPr>
            <a:spLocks noChangeShapeType="1"/>
          </p:cNvSpPr>
          <p:nvPr/>
        </p:nvSpPr>
        <p:spPr bwMode="auto">
          <a:xfrm flipV="1">
            <a:off x="49958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" name="Line 80"/>
          <p:cNvSpPr>
            <a:spLocks noChangeShapeType="1"/>
          </p:cNvSpPr>
          <p:nvPr/>
        </p:nvSpPr>
        <p:spPr bwMode="auto">
          <a:xfrm flipV="1">
            <a:off x="53086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9" name="Line 81"/>
          <p:cNvSpPr>
            <a:spLocks noChangeShapeType="1"/>
          </p:cNvSpPr>
          <p:nvPr/>
        </p:nvSpPr>
        <p:spPr bwMode="auto">
          <a:xfrm flipV="1">
            <a:off x="56197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0" name="Line 82"/>
          <p:cNvSpPr>
            <a:spLocks noChangeShapeType="1"/>
          </p:cNvSpPr>
          <p:nvPr/>
        </p:nvSpPr>
        <p:spPr bwMode="auto">
          <a:xfrm flipV="1">
            <a:off x="5932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Line 83"/>
          <p:cNvSpPr>
            <a:spLocks noChangeShapeType="1"/>
          </p:cNvSpPr>
          <p:nvPr/>
        </p:nvSpPr>
        <p:spPr bwMode="auto">
          <a:xfrm flipV="1">
            <a:off x="62436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2" name="Line 84"/>
          <p:cNvSpPr>
            <a:spLocks noChangeShapeType="1"/>
          </p:cNvSpPr>
          <p:nvPr/>
        </p:nvSpPr>
        <p:spPr bwMode="auto">
          <a:xfrm flipV="1">
            <a:off x="65563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3" name="Line 85"/>
          <p:cNvSpPr>
            <a:spLocks noChangeShapeType="1"/>
          </p:cNvSpPr>
          <p:nvPr/>
        </p:nvSpPr>
        <p:spPr bwMode="auto">
          <a:xfrm flipV="1">
            <a:off x="68611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4" name="Line 86"/>
          <p:cNvSpPr>
            <a:spLocks noChangeShapeType="1"/>
          </p:cNvSpPr>
          <p:nvPr/>
        </p:nvSpPr>
        <p:spPr bwMode="auto">
          <a:xfrm flipV="1">
            <a:off x="71739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5" name="Line 87"/>
          <p:cNvSpPr>
            <a:spLocks noChangeShapeType="1"/>
          </p:cNvSpPr>
          <p:nvPr/>
        </p:nvSpPr>
        <p:spPr bwMode="auto">
          <a:xfrm flipV="1">
            <a:off x="7486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6" name="Line 88"/>
          <p:cNvSpPr>
            <a:spLocks noChangeShapeType="1"/>
          </p:cNvSpPr>
          <p:nvPr/>
        </p:nvSpPr>
        <p:spPr bwMode="auto">
          <a:xfrm flipV="1">
            <a:off x="7799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" name="Line 89"/>
          <p:cNvSpPr>
            <a:spLocks noChangeShapeType="1"/>
          </p:cNvSpPr>
          <p:nvPr/>
        </p:nvSpPr>
        <p:spPr bwMode="auto">
          <a:xfrm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8" name="Line 90"/>
          <p:cNvSpPr>
            <a:spLocks noChangeShapeType="1"/>
          </p:cNvSpPr>
          <p:nvPr/>
        </p:nvSpPr>
        <p:spPr bwMode="auto">
          <a:xfrm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" name="Rectangle 91"/>
          <p:cNvSpPr>
            <a:spLocks noChangeArrowheads="1"/>
          </p:cNvSpPr>
          <p:nvPr/>
        </p:nvSpPr>
        <p:spPr bwMode="auto">
          <a:xfrm>
            <a:off x="762000" y="6083300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0" name="Rectangle 92"/>
          <p:cNvSpPr>
            <a:spLocks noChangeArrowheads="1"/>
          </p:cNvSpPr>
          <p:nvPr/>
        </p:nvSpPr>
        <p:spPr bwMode="auto">
          <a:xfrm>
            <a:off x="762000" y="5375275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1" name="Rectangle 93"/>
          <p:cNvSpPr>
            <a:spLocks noChangeArrowheads="1"/>
          </p:cNvSpPr>
          <p:nvPr/>
        </p:nvSpPr>
        <p:spPr bwMode="auto">
          <a:xfrm>
            <a:off x="685800" y="4675188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2" name="Rectangle 94"/>
          <p:cNvSpPr>
            <a:spLocks noChangeArrowheads="1"/>
          </p:cNvSpPr>
          <p:nvPr/>
        </p:nvSpPr>
        <p:spPr bwMode="auto">
          <a:xfrm>
            <a:off x="609600" y="3965575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3" name="Rectangle 95"/>
          <p:cNvSpPr>
            <a:spLocks noChangeArrowheads="1"/>
          </p:cNvSpPr>
          <p:nvPr/>
        </p:nvSpPr>
        <p:spPr bwMode="auto">
          <a:xfrm>
            <a:off x="493713" y="3257550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4" name="Rectangle 96"/>
          <p:cNvSpPr>
            <a:spLocks noChangeArrowheads="1"/>
          </p:cNvSpPr>
          <p:nvPr/>
        </p:nvSpPr>
        <p:spPr bwMode="auto">
          <a:xfrm>
            <a:off x="417513" y="25558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5" name="Rectangle 97"/>
          <p:cNvSpPr>
            <a:spLocks noChangeArrowheads="1"/>
          </p:cNvSpPr>
          <p:nvPr/>
        </p:nvSpPr>
        <p:spPr bwMode="auto">
          <a:xfrm>
            <a:off x="341313" y="1847850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6" name="Rectangle 98"/>
          <p:cNvSpPr>
            <a:spLocks noChangeArrowheads="1"/>
          </p:cNvSpPr>
          <p:nvPr/>
        </p:nvSpPr>
        <p:spPr bwMode="auto">
          <a:xfrm>
            <a:off x="225425" y="1139825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7" name="Line 100"/>
          <p:cNvSpPr>
            <a:spLocks noChangeShapeType="1"/>
          </p:cNvSpPr>
          <p:nvPr/>
        </p:nvSpPr>
        <p:spPr bwMode="auto">
          <a:xfrm>
            <a:off x="906463" y="54387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8" name="Line 101"/>
          <p:cNvSpPr>
            <a:spLocks noChangeShapeType="1"/>
          </p:cNvSpPr>
          <p:nvPr/>
        </p:nvSpPr>
        <p:spPr bwMode="auto">
          <a:xfrm>
            <a:off x="906463" y="473868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9" name="Line 102"/>
          <p:cNvSpPr>
            <a:spLocks noChangeShapeType="1"/>
          </p:cNvSpPr>
          <p:nvPr/>
        </p:nvSpPr>
        <p:spPr bwMode="auto">
          <a:xfrm>
            <a:off x="906463" y="40290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0" name="Line 103"/>
          <p:cNvSpPr>
            <a:spLocks noChangeShapeType="1"/>
          </p:cNvSpPr>
          <p:nvPr/>
        </p:nvSpPr>
        <p:spPr bwMode="auto">
          <a:xfrm>
            <a:off x="906463" y="33210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1" name="Line 104"/>
          <p:cNvSpPr>
            <a:spLocks noChangeShapeType="1"/>
          </p:cNvSpPr>
          <p:nvPr/>
        </p:nvSpPr>
        <p:spPr bwMode="auto">
          <a:xfrm>
            <a:off x="906463" y="261302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" name="Line 105"/>
          <p:cNvSpPr>
            <a:spLocks noChangeShapeType="1"/>
          </p:cNvSpPr>
          <p:nvPr/>
        </p:nvSpPr>
        <p:spPr bwMode="auto">
          <a:xfrm>
            <a:off x="906463" y="19113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3" name="Line 106"/>
          <p:cNvSpPr>
            <a:spLocks noChangeShapeType="1"/>
          </p:cNvSpPr>
          <p:nvPr/>
        </p:nvSpPr>
        <p:spPr bwMode="auto">
          <a:xfrm>
            <a:off x="906463" y="120173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4" name="Line 108"/>
          <p:cNvSpPr>
            <a:spLocks noChangeShapeType="1"/>
          </p:cNvSpPr>
          <p:nvPr/>
        </p:nvSpPr>
        <p:spPr bwMode="auto">
          <a:xfrm>
            <a:off x="912813" y="56769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5" name="Line 109"/>
          <p:cNvSpPr>
            <a:spLocks noChangeShapeType="1"/>
          </p:cNvSpPr>
          <p:nvPr/>
        </p:nvSpPr>
        <p:spPr bwMode="auto">
          <a:xfrm>
            <a:off x="912813" y="558006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6" name="Line 110"/>
          <p:cNvSpPr>
            <a:spLocks noChangeShapeType="1"/>
          </p:cNvSpPr>
          <p:nvPr/>
        </p:nvSpPr>
        <p:spPr bwMode="auto">
          <a:xfrm>
            <a:off x="912813" y="54991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7" name="Line 111"/>
          <p:cNvSpPr>
            <a:spLocks noChangeShapeType="1"/>
          </p:cNvSpPr>
          <p:nvPr/>
        </p:nvSpPr>
        <p:spPr bwMode="auto">
          <a:xfrm>
            <a:off x="912813" y="5126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8" name="Line 112"/>
          <p:cNvSpPr>
            <a:spLocks noChangeShapeType="1"/>
          </p:cNvSpPr>
          <p:nvPr/>
        </p:nvSpPr>
        <p:spPr bwMode="auto">
          <a:xfrm>
            <a:off x="912813" y="49688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9" name="Line 113"/>
          <p:cNvSpPr>
            <a:spLocks noChangeShapeType="1"/>
          </p:cNvSpPr>
          <p:nvPr/>
        </p:nvSpPr>
        <p:spPr bwMode="auto">
          <a:xfrm>
            <a:off x="912813" y="4872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0" name="Line 114"/>
          <p:cNvSpPr>
            <a:spLocks noChangeShapeType="1"/>
          </p:cNvSpPr>
          <p:nvPr/>
        </p:nvSpPr>
        <p:spPr bwMode="auto">
          <a:xfrm>
            <a:off x="912813" y="4797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1" name="Line 115"/>
          <p:cNvSpPr>
            <a:spLocks noChangeShapeType="1"/>
          </p:cNvSpPr>
          <p:nvPr/>
        </p:nvSpPr>
        <p:spPr bwMode="auto">
          <a:xfrm>
            <a:off x="912813" y="4416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2" name="Line 116"/>
          <p:cNvSpPr>
            <a:spLocks noChangeShapeType="1"/>
          </p:cNvSpPr>
          <p:nvPr/>
        </p:nvSpPr>
        <p:spPr bwMode="auto">
          <a:xfrm>
            <a:off x="912813" y="42672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3" name="Line 117"/>
          <p:cNvSpPr>
            <a:spLocks noChangeShapeType="1"/>
          </p:cNvSpPr>
          <p:nvPr/>
        </p:nvSpPr>
        <p:spPr bwMode="auto">
          <a:xfrm>
            <a:off x="912813" y="41640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4" name="Line 118"/>
          <p:cNvSpPr>
            <a:spLocks noChangeShapeType="1"/>
          </p:cNvSpPr>
          <p:nvPr/>
        </p:nvSpPr>
        <p:spPr bwMode="auto">
          <a:xfrm>
            <a:off x="912813" y="40878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5" name="Line 119"/>
          <p:cNvSpPr>
            <a:spLocks noChangeShapeType="1"/>
          </p:cNvSpPr>
          <p:nvPr/>
        </p:nvSpPr>
        <p:spPr bwMode="auto">
          <a:xfrm>
            <a:off x="912813" y="37084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6" name="Line 120"/>
          <p:cNvSpPr>
            <a:spLocks noChangeShapeType="1"/>
          </p:cNvSpPr>
          <p:nvPr/>
        </p:nvSpPr>
        <p:spPr bwMode="auto">
          <a:xfrm>
            <a:off x="912813" y="35591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7" name="Line 121"/>
          <p:cNvSpPr>
            <a:spLocks noChangeShapeType="1"/>
          </p:cNvSpPr>
          <p:nvPr/>
        </p:nvSpPr>
        <p:spPr bwMode="auto">
          <a:xfrm>
            <a:off x="912813" y="34623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Line 122"/>
          <p:cNvSpPr>
            <a:spLocks noChangeShapeType="1"/>
          </p:cNvSpPr>
          <p:nvPr/>
        </p:nvSpPr>
        <p:spPr bwMode="auto">
          <a:xfrm>
            <a:off x="912813" y="337978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9" name="Line 123"/>
          <p:cNvSpPr>
            <a:spLocks noChangeShapeType="1"/>
          </p:cNvSpPr>
          <p:nvPr/>
        </p:nvSpPr>
        <p:spPr bwMode="auto">
          <a:xfrm>
            <a:off x="912813" y="30067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0" name="Line 124"/>
          <p:cNvSpPr>
            <a:spLocks noChangeShapeType="1"/>
          </p:cNvSpPr>
          <p:nvPr/>
        </p:nvSpPr>
        <p:spPr bwMode="auto">
          <a:xfrm>
            <a:off x="912813" y="28511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1" name="Line 125"/>
          <p:cNvSpPr>
            <a:spLocks noChangeShapeType="1"/>
          </p:cNvSpPr>
          <p:nvPr/>
        </p:nvSpPr>
        <p:spPr bwMode="auto">
          <a:xfrm>
            <a:off x="912813" y="27543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2" name="Line 126"/>
          <p:cNvSpPr>
            <a:spLocks noChangeShapeType="1"/>
          </p:cNvSpPr>
          <p:nvPr/>
        </p:nvSpPr>
        <p:spPr bwMode="auto">
          <a:xfrm>
            <a:off x="912813" y="26781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3" name="Line 127"/>
          <p:cNvSpPr>
            <a:spLocks noChangeShapeType="1"/>
          </p:cNvSpPr>
          <p:nvPr/>
        </p:nvSpPr>
        <p:spPr bwMode="auto">
          <a:xfrm>
            <a:off x="912813" y="2298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4" name="Line 128"/>
          <p:cNvSpPr>
            <a:spLocks noChangeShapeType="1"/>
          </p:cNvSpPr>
          <p:nvPr/>
        </p:nvSpPr>
        <p:spPr bwMode="auto">
          <a:xfrm>
            <a:off x="912813" y="21494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5" name="Line 129"/>
          <p:cNvSpPr>
            <a:spLocks noChangeShapeType="1"/>
          </p:cNvSpPr>
          <p:nvPr/>
        </p:nvSpPr>
        <p:spPr bwMode="auto">
          <a:xfrm>
            <a:off x="912813" y="2044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6" name="Line 130"/>
          <p:cNvSpPr>
            <a:spLocks noChangeShapeType="1"/>
          </p:cNvSpPr>
          <p:nvPr/>
        </p:nvSpPr>
        <p:spPr bwMode="auto">
          <a:xfrm>
            <a:off x="912813" y="1971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7" name="Line 131"/>
          <p:cNvSpPr>
            <a:spLocks noChangeShapeType="1"/>
          </p:cNvSpPr>
          <p:nvPr/>
        </p:nvSpPr>
        <p:spPr bwMode="auto">
          <a:xfrm>
            <a:off x="912813" y="1590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8" name="Line 132"/>
          <p:cNvSpPr>
            <a:spLocks noChangeShapeType="1"/>
          </p:cNvSpPr>
          <p:nvPr/>
        </p:nvSpPr>
        <p:spPr bwMode="auto">
          <a:xfrm>
            <a:off x="912813" y="14414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9" name="Line 133"/>
          <p:cNvSpPr>
            <a:spLocks noChangeShapeType="1"/>
          </p:cNvSpPr>
          <p:nvPr/>
        </p:nvSpPr>
        <p:spPr bwMode="auto">
          <a:xfrm>
            <a:off x="912813" y="1336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" name="Line 134"/>
          <p:cNvSpPr>
            <a:spLocks noChangeShapeType="1"/>
          </p:cNvSpPr>
          <p:nvPr/>
        </p:nvSpPr>
        <p:spPr bwMode="auto">
          <a:xfrm>
            <a:off x="912813" y="12636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1" name="Line 135"/>
          <p:cNvSpPr>
            <a:spLocks noChangeShapeType="1"/>
          </p:cNvSpPr>
          <p:nvPr/>
        </p:nvSpPr>
        <p:spPr bwMode="auto">
          <a:xfrm flipV="1">
            <a:off x="942975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" name="Rectangle 136"/>
          <p:cNvSpPr>
            <a:spLocks noChangeArrowheads="1"/>
          </p:cNvSpPr>
          <p:nvPr/>
        </p:nvSpPr>
        <p:spPr bwMode="auto">
          <a:xfrm>
            <a:off x="7872413" y="6081713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23" name="Rectangle 137"/>
          <p:cNvSpPr>
            <a:spLocks noChangeArrowheads="1"/>
          </p:cNvSpPr>
          <p:nvPr/>
        </p:nvSpPr>
        <p:spPr bwMode="auto">
          <a:xfrm>
            <a:off x="7872413" y="5530850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24" name="Rectangle 138"/>
          <p:cNvSpPr>
            <a:spLocks noChangeArrowheads="1"/>
          </p:cNvSpPr>
          <p:nvPr/>
        </p:nvSpPr>
        <p:spPr bwMode="auto">
          <a:xfrm>
            <a:off x="7872413" y="4986338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25" name="Rectangle 139"/>
          <p:cNvSpPr>
            <a:spLocks noChangeArrowheads="1"/>
          </p:cNvSpPr>
          <p:nvPr/>
        </p:nvSpPr>
        <p:spPr bwMode="auto">
          <a:xfrm>
            <a:off x="7872413" y="4433888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</a:t>
            </a:r>
          </a:p>
        </p:txBody>
      </p: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872413" y="38893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</a:t>
            </a: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872413" y="3338513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</a:t>
            </a:r>
          </a:p>
        </p:txBody>
      </p:sp>
      <p:sp>
        <p:nvSpPr>
          <p:cNvPr id="128" name="Rectangle 142"/>
          <p:cNvSpPr>
            <a:spLocks noChangeArrowheads="1"/>
          </p:cNvSpPr>
          <p:nvPr/>
        </p:nvSpPr>
        <p:spPr bwMode="auto">
          <a:xfrm>
            <a:off x="7872413" y="2786063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1,000,000</a:t>
            </a:r>
          </a:p>
        </p:txBody>
      </p:sp>
      <p:sp>
        <p:nvSpPr>
          <p:cNvPr id="129" name="Rectangle 143"/>
          <p:cNvSpPr>
            <a:spLocks noChangeArrowheads="1"/>
          </p:cNvSpPr>
          <p:nvPr/>
        </p:nvSpPr>
        <p:spPr bwMode="auto">
          <a:xfrm>
            <a:off x="7872413" y="2241550"/>
            <a:ext cx="6447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10,000,000</a:t>
            </a:r>
          </a:p>
        </p:txBody>
      </p:sp>
      <p:sp>
        <p:nvSpPr>
          <p:cNvPr id="130" name="Rectangle 144"/>
          <p:cNvSpPr>
            <a:spLocks noChangeArrowheads="1"/>
          </p:cNvSpPr>
          <p:nvPr/>
        </p:nvSpPr>
        <p:spPr bwMode="auto">
          <a:xfrm>
            <a:off x="7872413" y="1689100"/>
            <a:ext cx="7162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100,000,000</a:t>
            </a:r>
          </a:p>
        </p:txBody>
      </p:sp>
      <p:sp>
        <p:nvSpPr>
          <p:cNvPr id="131" name="Rectangle 145"/>
          <p:cNvSpPr>
            <a:spLocks noChangeArrowheads="1"/>
          </p:cNvSpPr>
          <p:nvPr/>
        </p:nvSpPr>
        <p:spPr bwMode="auto">
          <a:xfrm>
            <a:off x="7872413" y="1138238"/>
            <a:ext cx="82406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/>
                <a:cs typeface="Calibri"/>
              </a:rPr>
              <a:t>1,000,000,000</a:t>
            </a:r>
          </a:p>
        </p:txBody>
      </p:sp>
      <p:sp>
        <p:nvSpPr>
          <p:cNvPr id="132" name="Line 146"/>
          <p:cNvSpPr>
            <a:spLocks noChangeShapeType="1"/>
          </p:cNvSpPr>
          <p:nvPr/>
        </p:nvSpPr>
        <p:spPr bwMode="auto">
          <a:xfrm flipH="1">
            <a:off x="7799388" y="61468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" name="Line 147"/>
          <p:cNvSpPr>
            <a:spLocks noChangeShapeType="1"/>
          </p:cNvSpPr>
          <p:nvPr/>
        </p:nvSpPr>
        <p:spPr bwMode="auto">
          <a:xfrm flipH="1">
            <a:off x="7799388" y="55943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" name="Line 148"/>
          <p:cNvSpPr>
            <a:spLocks noChangeShapeType="1"/>
          </p:cNvSpPr>
          <p:nvPr/>
        </p:nvSpPr>
        <p:spPr bwMode="auto">
          <a:xfrm flipH="1">
            <a:off x="7799388" y="50498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5" name="Line 149"/>
          <p:cNvSpPr>
            <a:spLocks noChangeShapeType="1"/>
          </p:cNvSpPr>
          <p:nvPr/>
        </p:nvSpPr>
        <p:spPr bwMode="auto">
          <a:xfrm flipH="1">
            <a:off x="7799388" y="4498975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6" name="Line 150"/>
          <p:cNvSpPr>
            <a:spLocks noChangeShapeType="1"/>
          </p:cNvSpPr>
          <p:nvPr/>
        </p:nvSpPr>
        <p:spPr bwMode="auto">
          <a:xfrm flipH="1">
            <a:off x="7799388" y="3948113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7" name="Line 151"/>
          <p:cNvSpPr>
            <a:spLocks noChangeShapeType="1"/>
          </p:cNvSpPr>
          <p:nvPr/>
        </p:nvSpPr>
        <p:spPr bwMode="auto">
          <a:xfrm flipH="1">
            <a:off x="7799388" y="34036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8" name="Line 152"/>
          <p:cNvSpPr>
            <a:spLocks noChangeShapeType="1"/>
          </p:cNvSpPr>
          <p:nvPr/>
        </p:nvSpPr>
        <p:spPr bwMode="auto">
          <a:xfrm flipH="1">
            <a:off x="7799388" y="28511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9" name="Line 153"/>
          <p:cNvSpPr>
            <a:spLocks noChangeShapeType="1"/>
          </p:cNvSpPr>
          <p:nvPr/>
        </p:nvSpPr>
        <p:spPr bwMode="auto">
          <a:xfrm flipH="1">
            <a:off x="7799388" y="22987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0" name="Line 154"/>
          <p:cNvSpPr>
            <a:spLocks noChangeShapeType="1"/>
          </p:cNvSpPr>
          <p:nvPr/>
        </p:nvSpPr>
        <p:spPr bwMode="auto">
          <a:xfrm flipH="1">
            <a:off x="7799388" y="175418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1" name="Line 155"/>
          <p:cNvSpPr>
            <a:spLocks noChangeShapeType="1"/>
          </p:cNvSpPr>
          <p:nvPr/>
        </p:nvSpPr>
        <p:spPr bwMode="auto">
          <a:xfrm flipH="1">
            <a:off x="7799388" y="12017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2" name="Line 156"/>
          <p:cNvSpPr>
            <a:spLocks noChangeShapeType="1"/>
          </p:cNvSpPr>
          <p:nvPr/>
        </p:nvSpPr>
        <p:spPr bwMode="auto">
          <a:xfrm flipV="1">
            <a:off x="7799388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" name="Rectangle 224"/>
          <p:cNvSpPr>
            <a:spLocks noChangeArrowheads="1"/>
          </p:cNvSpPr>
          <p:nvPr/>
        </p:nvSpPr>
        <p:spPr bwMode="auto">
          <a:xfrm>
            <a:off x="147638" y="663575"/>
            <a:ext cx="863600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</a:rPr>
              <a:t>Disk Storage</a:t>
            </a:r>
          </a:p>
          <a:p>
            <a:r>
              <a:rPr lang="en-US" sz="1100" b="1">
                <a:solidFill>
                  <a:srgbClr val="1A1A1A"/>
                </a:solidFill>
              </a:rPr>
              <a:t>(Mbytes/$)</a:t>
            </a:r>
            <a:endParaRPr lang="en-US" sz="1100" b="1"/>
          </a:p>
        </p:txBody>
      </p:sp>
      <p:sp>
        <p:nvSpPr>
          <p:cNvPr id="144" name="Rectangle 225"/>
          <p:cNvSpPr>
            <a:spLocks noChangeArrowheads="1"/>
          </p:cNvSpPr>
          <p:nvPr/>
        </p:nvSpPr>
        <p:spPr bwMode="auto">
          <a:xfrm>
            <a:off x="7889875" y="663575"/>
            <a:ext cx="1254125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DNA</a:t>
            </a:r>
          </a:p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Sequencing (bp/$)</a:t>
            </a:r>
          </a:p>
        </p:txBody>
      </p:sp>
      <p:grpSp>
        <p:nvGrpSpPr>
          <p:cNvPr id="145" name="Group 312"/>
          <p:cNvGrpSpPr>
            <a:grpSpLocks/>
          </p:cNvGrpSpPr>
          <p:nvPr/>
        </p:nvGrpSpPr>
        <p:grpSpPr bwMode="auto">
          <a:xfrm>
            <a:off x="906463" y="1911350"/>
            <a:ext cx="6892925" cy="4271963"/>
            <a:chOff x="629" y="1327"/>
            <a:chExt cx="4787" cy="2967"/>
          </a:xfrm>
        </p:grpSpPr>
        <p:sp>
          <p:nvSpPr>
            <p:cNvPr id="146" name="Text Box 313"/>
            <p:cNvSpPr txBox="1">
              <a:spLocks noChangeArrowheads="1"/>
            </p:cNvSpPr>
            <p:nvPr/>
          </p:nvSpPr>
          <p:spPr bwMode="auto">
            <a:xfrm>
              <a:off x="1322" y="2008"/>
              <a:ext cx="1592" cy="32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Hard disk storage (MB/$)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time=14 mo</a:t>
              </a:r>
            </a:p>
          </p:txBody>
        </p:sp>
        <p:sp>
          <p:nvSpPr>
            <p:cNvPr id="147" name="Line 314"/>
            <p:cNvSpPr>
              <a:spLocks noChangeShapeType="1"/>
            </p:cNvSpPr>
            <p:nvPr/>
          </p:nvSpPr>
          <p:spPr bwMode="auto">
            <a:xfrm>
              <a:off x="2839" y="2333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8" name="Group 315"/>
            <p:cNvGrpSpPr>
              <a:grpSpLocks/>
            </p:cNvGrpSpPr>
            <p:nvPr/>
          </p:nvGrpSpPr>
          <p:grpSpPr bwMode="auto">
            <a:xfrm>
              <a:off x="629" y="1327"/>
              <a:ext cx="4787" cy="2967"/>
              <a:chOff x="629" y="1327"/>
              <a:chExt cx="4787" cy="2967"/>
            </a:xfrm>
          </p:grpSpPr>
          <p:grpSp>
            <p:nvGrpSpPr>
              <p:cNvPr id="149" name="Group 316"/>
              <p:cNvGrpSpPr>
                <a:grpSpLocks/>
              </p:cNvGrpSpPr>
              <p:nvPr/>
            </p:nvGrpSpPr>
            <p:grpSpPr bwMode="auto">
              <a:xfrm>
                <a:off x="629" y="4222"/>
                <a:ext cx="57" cy="72"/>
                <a:chOff x="629" y="4222"/>
                <a:chExt cx="57" cy="72"/>
              </a:xfrm>
            </p:grpSpPr>
            <p:sp>
              <p:nvSpPr>
                <p:cNvPr id="200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655" y="4237"/>
                  <a:ext cx="0" cy="57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318"/>
                <p:cNvSpPr>
                  <a:spLocks noChangeShapeType="1"/>
                </p:cNvSpPr>
                <p:nvPr/>
              </p:nvSpPr>
              <p:spPr bwMode="auto">
                <a:xfrm>
                  <a:off x="629" y="4268"/>
                  <a:ext cx="57" cy="0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Rectangle 319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Rectangle 320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321"/>
              <p:cNvGrpSpPr>
                <a:grpSpLocks/>
              </p:cNvGrpSpPr>
              <p:nvPr/>
            </p:nvGrpSpPr>
            <p:grpSpPr bwMode="auto">
              <a:xfrm>
                <a:off x="851" y="4165"/>
                <a:ext cx="47" cy="51"/>
                <a:chOff x="851" y="4165"/>
                <a:chExt cx="47" cy="51"/>
              </a:xfrm>
            </p:grpSpPr>
            <p:sp>
              <p:nvSpPr>
                <p:cNvPr id="198" name="Rectangle 322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Rectangle 323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1" name="Group 324"/>
              <p:cNvGrpSpPr>
                <a:grpSpLocks/>
              </p:cNvGrpSpPr>
              <p:nvPr/>
            </p:nvGrpSpPr>
            <p:grpSpPr bwMode="auto">
              <a:xfrm>
                <a:off x="1068" y="4045"/>
                <a:ext cx="46" cy="52"/>
                <a:chOff x="1068" y="4045"/>
                <a:chExt cx="46" cy="52"/>
              </a:xfrm>
            </p:grpSpPr>
            <p:sp>
              <p:nvSpPr>
                <p:cNvPr id="196" name="Rectangle 325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327"/>
              <p:cNvGrpSpPr>
                <a:grpSpLocks/>
              </p:cNvGrpSpPr>
              <p:nvPr/>
            </p:nvGrpSpPr>
            <p:grpSpPr bwMode="auto">
              <a:xfrm>
                <a:off x="1280" y="3900"/>
                <a:ext cx="51" cy="47"/>
                <a:chOff x="1280" y="3900"/>
                <a:chExt cx="51" cy="47"/>
              </a:xfrm>
            </p:grpSpPr>
            <p:sp>
              <p:nvSpPr>
                <p:cNvPr id="194" name="Rectangle 328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Rectangle 329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330"/>
              <p:cNvGrpSpPr>
                <a:grpSpLocks/>
              </p:cNvGrpSpPr>
              <p:nvPr/>
            </p:nvGrpSpPr>
            <p:grpSpPr bwMode="auto">
              <a:xfrm>
                <a:off x="1497" y="3724"/>
                <a:ext cx="268" cy="68"/>
                <a:chOff x="1497" y="3724"/>
                <a:chExt cx="268" cy="68"/>
              </a:xfrm>
            </p:grpSpPr>
            <p:sp>
              <p:nvSpPr>
                <p:cNvPr id="190" name="Rectangle 331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Rectangle 332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Rectangle 334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335"/>
              <p:cNvGrpSpPr>
                <a:grpSpLocks/>
              </p:cNvGrpSpPr>
              <p:nvPr/>
            </p:nvGrpSpPr>
            <p:grpSpPr bwMode="auto">
              <a:xfrm>
                <a:off x="1930" y="3238"/>
                <a:ext cx="481" cy="300"/>
                <a:chOff x="1930" y="3238"/>
                <a:chExt cx="481" cy="300"/>
              </a:xfrm>
            </p:grpSpPr>
            <p:sp>
              <p:nvSpPr>
                <p:cNvPr id="184" name="Rectangle 336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Rectangle 337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Rectangle 339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Rectangle 341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342"/>
              <p:cNvGrpSpPr>
                <a:grpSpLocks/>
              </p:cNvGrpSpPr>
              <p:nvPr/>
            </p:nvGrpSpPr>
            <p:grpSpPr bwMode="auto">
              <a:xfrm>
                <a:off x="2581" y="2699"/>
                <a:ext cx="480" cy="404"/>
                <a:chOff x="2581" y="2699"/>
                <a:chExt cx="480" cy="404"/>
              </a:xfrm>
            </p:grpSpPr>
            <p:sp>
              <p:nvSpPr>
                <p:cNvPr id="178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Rectangle 345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Rectangle 346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Rectangle 348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349"/>
              <p:cNvGrpSpPr>
                <a:grpSpLocks/>
              </p:cNvGrpSpPr>
              <p:nvPr/>
            </p:nvGrpSpPr>
            <p:grpSpPr bwMode="auto">
              <a:xfrm>
                <a:off x="3226" y="2389"/>
                <a:ext cx="486" cy="222"/>
                <a:chOff x="3226" y="2389"/>
                <a:chExt cx="486" cy="222"/>
              </a:xfrm>
            </p:grpSpPr>
            <p:sp>
              <p:nvSpPr>
                <p:cNvPr id="172" name="Rectangle 350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Rectangle 351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Rectangle 352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353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354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356"/>
              <p:cNvGrpSpPr>
                <a:grpSpLocks/>
              </p:cNvGrpSpPr>
              <p:nvPr/>
            </p:nvGrpSpPr>
            <p:grpSpPr bwMode="auto">
              <a:xfrm>
                <a:off x="3877" y="2140"/>
                <a:ext cx="268" cy="62"/>
                <a:chOff x="3877" y="2140"/>
                <a:chExt cx="268" cy="62"/>
              </a:xfrm>
            </p:grpSpPr>
            <p:sp>
              <p:nvSpPr>
                <p:cNvPr id="168" name="Rectangle 357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Rectangle 358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Rectangle 359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Rectangle 360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" name="Line 361"/>
              <p:cNvSpPr>
                <a:spLocks noChangeShapeType="1"/>
              </p:cNvSpPr>
              <p:nvPr/>
            </p:nvSpPr>
            <p:spPr bwMode="auto">
              <a:xfrm flipV="1">
                <a:off x="707" y="1327"/>
                <a:ext cx="4709" cy="2941"/>
              </a:xfrm>
              <a:prstGeom prst="line">
                <a:avLst/>
              </a:prstGeom>
              <a:noFill/>
              <a:ln w="0">
                <a:solidFill>
                  <a:srgbClr val="00458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9" name="Group 362"/>
              <p:cNvGrpSpPr>
                <a:grpSpLocks/>
              </p:cNvGrpSpPr>
              <p:nvPr/>
            </p:nvGrpSpPr>
            <p:grpSpPr bwMode="auto">
              <a:xfrm>
                <a:off x="4744" y="1767"/>
                <a:ext cx="47" cy="52"/>
                <a:chOff x="4744" y="1767"/>
                <a:chExt cx="47" cy="52"/>
              </a:xfrm>
            </p:grpSpPr>
            <p:sp>
              <p:nvSpPr>
                <p:cNvPr id="166" name="Rectangle 363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Rectangle 364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365"/>
              <p:cNvGrpSpPr>
                <a:grpSpLocks/>
              </p:cNvGrpSpPr>
              <p:nvPr/>
            </p:nvGrpSpPr>
            <p:grpSpPr bwMode="auto">
              <a:xfrm>
                <a:off x="4528" y="1923"/>
                <a:ext cx="46" cy="46"/>
                <a:chOff x="4528" y="1923"/>
                <a:chExt cx="46" cy="46"/>
              </a:xfrm>
            </p:grpSpPr>
            <p:sp>
              <p:nvSpPr>
                <p:cNvPr id="164" name="Rectangle 366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Rectangle 367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368"/>
              <p:cNvGrpSpPr>
                <a:grpSpLocks/>
              </p:cNvGrpSpPr>
              <p:nvPr/>
            </p:nvGrpSpPr>
            <p:grpSpPr bwMode="auto">
              <a:xfrm>
                <a:off x="4311" y="2104"/>
                <a:ext cx="46" cy="52"/>
                <a:chOff x="4311" y="2104"/>
                <a:chExt cx="46" cy="52"/>
              </a:xfrm>
            </p:grpSpPr>
            <p:sp>
              <p:nvSpPr>
                <p:cNvPr id="162" name="Rectangle 369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Rectangle 370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4" name="Group 402"/>
          <p:cNvGrpSpPr>
            <a:grpSpLocks/>
          </p:cNvGrpSpPr>
          <p:nvPr/>
        </p:nvGrpSpPr>
        <p:grpSpPr bwMode="auto">
          <a:xfrm>
            <a:off x="912813" y="3679825"/>
            <a:ext cx="6907212" cy="2206625"/>
            <a:chOff x="634" y="2555"/>
            <a:chExt cx="4797" cy="1532"/>
          </a:xfrm>
        </p:grpSpPr>
        <p:grpSp>
          <p:nvGrpSpPr>
            <p:cNvPr id="205" name="Group 376"/>
            <p:cNvGrpSpPr>
              <a:grpSpLocks/>
            </p:cNvGrpSpPr>
            <p:nvPr/>
          </p:nvGrpSpPr>
          <p:grpSpPr bwMode="auto">
            <a:xfrm>
              <a:off x="634" y="4035"/>
              <a:ext cx="47" cy="52"/>
              <a:chOff x="634" y="4035"/>
              <a:chExt cx="47" cy="52"/>
            </a:xfrm>
          </p:grpSpPr>
          <p:sp>
            <p:nvSpPr>
              <p:cNvPr id="221" name="Line 377"/>
              <p:cNvSpPr>
                <a:spLocks noChangeShapeType="1"/>
              </p:cNvSpPr>
              <p:nvPr/>
            </p:nvSpPr>
            <p:spPr bwMode="auto">
              <a:xfrm>
                <a:off x="634" y="4045"/>
                <a:ext cx="47" cy="0"/>
              </a:xfrm>
              <a:prstGeom prst="line">
                <a:avLst/>
              </a:prstGeom>
              <a:noFill/>
              <a:ln w="0">
                <a:solidFill>
                  <a:srgbClr val="B3B3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378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379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" name="Group 380"/>
            <p:cNvGrpSpPr>
              <a:grpSpLocks/>
            </p:cNvGrpSpPr>
            <p:nvPr/>
          </p:nvGrpSpPr>
          <p:grpSpPr bwMode="auto">
            <a:xfrm>
              <a:off x="1713" y="3642"/>
              <a:ext cx="269" cy="62"/>
              <a:chOff x="1713" y="3642"/>
              <a:chExt cx="269" cy="62"/>
            </a:xfrm>
          </p:grpSpPr>
          <p:sp>
            <p:nvSpPr>
              <p:cNvPr id="217" name="Freeform 381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382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383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384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7" name="Group 385"/>
            <p:cNvGrpSpPr>
              <a:grpSpLocks/>
            </p:cNvGrpSpPr>
            <p:nvPr/>
          </p:nvGrpSpPr>
          <p:grpSpPr bwMode="auto">
            <a:xfrm>
              <a:off x="3226" y="3072"/>
              <a:ext cx="486" cy="192"/>
              <a:chOff x="3226" y="3072"/>
              <a:chExt cx="486" cy="192"/>
            </a:xfrm>
          </p:grpSpPr>
          <p:sp>
            <p:nvSpPr>
              <p:cNvPr id="211" name="Freeform 386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387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388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389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390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391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8" name="Line 392"/>
            <p:cNvSpPr>
              <a:spLocks noChangeShapeType="1"/>
            </p:cNvSpPr>
            <p:nvPr/>
          </p:nvSpPr>
          <p:spPr bwMode="auto">
            <a:xfrm flipV="1">
              <a:off x="655" y="2555"/>
              <a:ext cx="4776" cy="1496"/>
            </a:xfrm>
            <a:prstGeom prst="line">
              <a:avLst/>
            </a:prstGeom>
            <a:noFill/>
            <a:ln w="0">
              <a:solidFill>
                <a:srgbClr val="FFD32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Text Box 393"/>
            <p:cNvSpPr txBox="1">
              <a:spLocks noChangeArrowheads="1"/>
            </p:cNvSpPr>
            <p:nvPr/>
          </p:nvSpPr>
          <p:spPr bwMode="auto">
            <a:xfrm>
              <a:off x="2407" y="3598"/>
              <a:ext cx="1105" cy="46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Pre-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time=19 mo</a:t>
              </a:r>
            </a:p>
          </p:txBody>
        </p:sp>
        <p:sp>
          <p:nvSpPr>
            <p:cNvPr id="210" name="Line 394"/>
            <p:cNvSpPr>
              <a:spLocks noChangeShapeType="1"/>
            </p:cNvSpPr>
            <p:nvPr/>
          </p:nvSpPr>
          <p:spPr bwMode="auto">
            <a:xfrm flipV="1">
              <a:off x="2839" y="338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" name="Group 401"/>
          <p:cNvGrpSpPr>
            <a:grpSpLocks/>
          </p:cNvGrpSpPr>
          <p:nvPr/>
        </p:nvGrpSpPr>
        <p:grpSpPr bwMode="auto">
          <a:xfrm>
            <a:off x="5184775" y="1201738"/>
            <a:ext cx="2532063" cy="3817937"/>
            <a:chOff x="3601" y="835"/>
            <a:chExt cx="1758" cy="2651"/>
          </a:xfrm>
        </p:grpSpPr>
        <p:sp>
          <p:nvSpPr>
            <p:cNvPr id="225" name="Text Box 232"/>
            <p:cNvSpPr txBox="1">
              <a:spLocks noChangeArrowheads="1"/>
            </p:cNvSpPr>
            <p:nvPr/>
          </p:nvSpPr>
          <p:spPr bwMode="auto">
            <a:xfrm>
              <a:off x="4069" y="3016"/>
              <a:ext cx="1006" cy="4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Doubling time=4 mo0</a:t>
              </a:r>
            </a:p>
          </p:txBody>
        </p:sp>
        <p:sp>
          <p:nvSpPr>
            <p:cNvPr id="226" name="Line 233"/>
            <p:cNvSpPr>
              <a:spLocks noChangeShapeType="1"/>
            </p:cNvSpPr>
            <p:nvPr/>
          </p:nvSpPr>
          <p:spPr bwMode="auto">
            <a:xfrm flipH="1" flipV="1">
              <a:off x="4069" y="2687"/>
              <a:ext cx="48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" name="Group 400"/>
            <p:cNvGrpSpPr>
              <a:grpSpLocks/>
            </p:cNvGrpSpPr>
            <p:nvPr/>
          </p:nvGrpSpPr>
          <p:grpSpPr bwMode="auto">
            <a:xfrm>
              <a:off x="3601" y="835"/>
              <a:ext cx="1758" cy="2362"/>
              <a:chOff x="3601" y="835"/>
              <a:chExt cx="1758" cy="2362"/>
            </a:xfrm>
          </p:grpSpPr>
          <p:grpSp>
            <p:nvGrpSpPr>
              <p:cNvPr id="228" name="Group 395"/>
              <p:cNvGrpSpPr>
                <a:grpSpLocks/>
              </p:cNvGrpSpPr>
              <p:nvPr/>
            </p:nvGrpSpPr>
            <p:grpSpPr bwMode="auto">
              <a:xfrm>
                <a:off x="3877" y="2870"/>
                <a:ext cx="52" cy="47"/>
                <a:chOff x="3877" y="2870"/>
                <a:chExt cx="52" cy="47"/>
              </a:xfrm>
            </p:grpSpPr>
            <p:sp>
              <p:nvSpPr>
                <p:cNvPr id="242" name="Freeform 211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12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396"/>
              <p:cNvGrpSpPr>
                <a:grpSpLocks/>
              </p:cNvGrpSpPr>
              <p:nvPr/>
            </p:nvGrpSpPr>
            <p:grpSpPr bwMode="auto">
              <a:xfrm>
                <a:off x="4094" y="2368"/>
                <a:ext cx="51" cy="46"/>
                <a:chOff x="4094" y="2368"/>
                <a:chExt cx="51" cy="46"/>
              </a:xfrm>
            </p:grpSpPr>
            <p:sp>
              <p:nvSpPr>
                <p:cNvPr id="240" name="Freeform 213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14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397"/>
              <p:cNvGrpSpPr>
                <a:grpSpLocks/>
              </p:cNvGrpSpPr>
              <p:nvPr/>
            </p:nvGrpSpPr>
            <p:grpSpPr bwMode="auto">
              <a:xfrm>
                <a:off x="4311" y="2135"/>
                <a:ext cx="46" cy="52"/>
                <a:chOff x="4311" y="2135"/>
                <a:chExt cx="46" cy="52"/>
              </a:xfrm>
            </p:grpSpPr>
            <p:sp>
              <p:nvSpPr>
                <p:cNvPr id="238" name="Freeform 215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216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398"/>
              <p:cNvGrpSpPr>
                <a:grpSpLocks/>
              </p:cNvGrpSpPr>
              <p:nvPr/>
            </p:nvGrpSpPr>
            <p:grpSpPr bwMode="auto">
              <a:xfrm>
                <a:off x="4528" y="1897"/>
                <a:ext cx="46" cy="46"/>
                <a:chOff x="4528" y="1897"/>
                <a:chExt cx="46" cy="46"/>
              </a:xfrm>
            </p:grpSpPr>
            <p:sp>
              <p:nvSpPr>
                <p:cNvPr id="236" name="Freeform 217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218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399"/>
              <p:cNvGrpSpPr>
                <a:grpSpLocks/>
              </p:cNvGrpSpPr>
              <p:nvPr/>
            </p:nvGrpSpPr>
            <p:grpSpPr bwMode="auto">
              <a:xfrm>
                <a:off x="4744" y="1653"/>
                <a:ext cx="47" cy="47"/>
                <a:chOff x="4744" y="1653"/>
                <a:chExt cx="47" cy="47"/>
              </a:xfrm>
            </p:grpSpPr>
            <p:sp>
              <p:nvSpPr>
                <p:cNvPr id="234" name="Freeform 219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20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3" name="Line 222"/>
              <p:cNvSpPr>
                <a:spLocks noChangeShapeType="1"/>
              </p:cNvSpPr>
              <p:nvPr/>
            </p:nvSpPr>
            <p:spPr bwMode="auto">
              <a:xfrm flipV="1">
                <a:off x="3601" y="835"/>
                <a:ext cx="1758" cy="2362"/>
              </a:xfrm>
              <a:prstGeom prst="line">
                <a:avLst/>
              </a:prstGeom>
              <a:noFill/>
              <a:ln w="0">
                <a:solidFill>
                  <a:srgbClr val="FF420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4" name="Picture 243" descr="Screen Shot 2013-05-22 at 10.0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92150"/>
            <a:ext cx="4321175" cy="161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5" name="Title 1"/>
          <p:cNvSpPr txBox="1">
            <a:spLocks/>
          </p:cNvSpPr>
          <p:nvPr/>
        </p:nvSpPr>
        <p:spPr bwMode="auto">
          <a:xfrm>
            <a:off x="152400" y="539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Disk Capacity </a:t>
            </a:r>
            <a:r>
              <a:rPr lang="en-US" sz="3200" b="1" dirty="0" err="1">
                <a:solidFill>
                  <a:srgbClr val="1A1A1A"/>
                </a:solidFill>
                <a:latin typeface="Calibri"/>
                <a:cs typeface="Calibri"/>
              </a:rPr>
              <a:t>vs</a:t>
            </a:r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 Sequencing Capacity, 1990-2012</a:t>
            </a:r>
            <a:endParaRPr lang="en-US"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0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pPr eaLnBrk="1"/>
            <a:r>
              <a:rPr lang="en-US" dirty="0">
                <a:ea typeface="ＭＳ Ｐゴシック" charset="0"/>
              </a:rPr>
              <a:t>About DNA and computers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457200" indent="-457200" eaLnBrk="1"/>
            <a:r>
              <a:rPr lang="en-US" dirty="0">
                <a:ea typeface="ＭＳ Ｐゴシック" charset="0"/>
              </a:rPr>
              <a:t>We'll hit the $1000 genome during </a:t>
            </a:r>
            <a:r>
              <a:rPr lang="en-US" dirty="0" smtClean="0">
                <a:ea typeface="ＭＳ Ｐゴシック" charset="0"/>
              </a:rPr>
              <a:t>2015-</a:t>
            </a:r>
            <a:r>
              <a:rPr lang="en-US" dirty="0">
                <a:ea typeface="ＭＳ Ｐゴシック" charset="0"/>
              </a:rPr>
              <a:t>?, then need to think about the $100 genome.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sequencing has been ~5-6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storage and network bandwidth is ~12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CPU speed is ~18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cost of sequencing a base pair will eventually equal the cost of storing a base pair</a:t>
            </a:r>
          </a:p>
          <a:p>
            <a:pPr marL="457200" indent="-457200" eaLnBrk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53975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What is the general biomedical scientist to do?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571500" indent="-571500"/>
            <a:r>
              <a:rPr lang="en-US" sz="3600" dirty="0">
                <a:ea typeface="ＭＳ Ｐゴシック" charset="0"/>
              </a:rPr>
              <a:t>Lots of data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Poor IT infrastructure in many labs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Where do they go?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Write more grants?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Get bigger hardware?</a:t>
            </a:r>
          </a:p>
        </p:txBody>
      </p:sp>
    </p:spTree>
    <p:extLst>
      <p:ext uri="{BB962C8B-B14F-4D97-AF65-F5344CB8AC3E}">
        <p14:creationId xmlns:p14="http://schemas.microsoft.com/office/powerpoint/2010/main" val="6099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 smtClean="0"/>
              <a:t>Cloud computing providers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 smtClean="0"/>
              <a:t>Amazon AWS</a:t>
            </a:r>
          </a:p>
          <a:p>
            <a:pPr lvl="1"/>
            <a:r>
              <a:rPr lang="en-US" dirty="0">
                <a:hlinkClick r:id="rId2"/>
              </a:rPr>
              <a:t>https://aws.amazon.com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Google cloud</a:t>
            </a:r>
          </a:p>
          <a:p>
            <a:pPr lvl="1"/>
            <a:r>
              <a:rPr lang="en-US" dirty="0">
                <a:hlinkClick r:id="rId3"/>
              </a:rPr>
              <a:t>https://cloud.google.com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Digital ocean</a:t>
            </a:r>
          </a:p>
          <a:p>
            <a:pPr lvl="1"/>
            <a:r>
              <a:rPr lang="en-US" dirty="0">
                <a:hlinkClick r:id="rId4"/>
              </a:rPr>
              <a:t>https://www.digitalocean.com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Others I have not tried:</a:t>
            </a:r>
          </a:p>
          <a:p>
            <a:pPr lvl="1"/>
            <a:r>
              <a:rPr lang="en-US" dirty="0"/>
              <a:t>Microsoft Azure (</a:t>
            </a:r>
            <a:r>
              <a:rPr lang="en-US" dirty="0">
                <a:hlinkClick r:id="rId5"/>
              </a:rPr>
              <a:t>https://azure.microsoft.com/en-us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Rackspace cloud (</a:t>
            </a:r>
            <a:r>
              <a:rPr lang="en-US" dirty="0">
                <a:hlinkClick r:id="rId6"/>
              </a:rPr>
              <a:t>http://www.rackspace.com/</a:t>
            </a:r>
            <a:r>
              <a:rPr lang="en-US" dirty="0" smtClean="0">
                <a:hlinkClick r:id="rId6"/>
              </a:rPr>
              <a:t>cloud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Amazon Web Services (AWS)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296863" y="1268413"/>
            <a:ext cx="82359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80645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Infinite storage (scalable): S3 (simple storage service)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Compute per hour: EC2 (elastic cloud computing)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Ready when you are High Performance Computing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Multiple football fields of HPC throughout the world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HPC are expanded at one container at a time:</a:t>
            </a: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6" descr="amazon-perd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8" y="3573463"/>
            <a:ext cx="4783137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6" descr="aw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5147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5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challenges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368425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Not cheap! </a:t>
            </a:r>
          </a:p>
          <a:p>
            <a:r>
              <a:rPr lang="en-US" dirty="0">
                <a:ea typeface="ＭＳ Ｐゴシック" charset="0"/>
              </a:rPr>
              <a:t>Getting files to and from there</a:t>
            </a:r>
          </a:p>
          <a:p>
            <a:r>
              <a:rPr lang="en-US" dirty="0">
                <a:ea typeface="ＭＳ Ｐゴシック" charset="0"/>
              </a:rPr>
              <a:t>Not the best solution for everybody</a:t>
            </a:r>
          </a:p>
          <a:p>
            <a:r>
              <a:rPr lang="en-US" dirty="0">
                <a:ea typeface="ＭＳ Ｐゴシック" charset="0"/>
              </a:rPr>
              <a:t>Standardization</a:t>
            </a:r>
          </a:p>
          <a:p>
            <a:r>
              <a:rPr lang="en-US" dirty="0">
                <a:ea typeface="ＭＳ Ｐゴシック" charset="0"/>
              </a:rPr>
              <a:t>PHI: personal health information &amp; security concerns</a:t>
            </a:r>
          </a:p>
          <a:p>
            <a:r>
              <a:rPr lang="en-US" dirty="0">
                <a:ea typeface="ＭＳ Ｐゴシック" charset="0"/>
              </a:rPr>
              <a:t>In the USA: HIPAA act, PSQIA act, HITECH act, Patriot act, CLIA and CAP programs, etc.</a:t>
            </a:r>
          </a:p>
          <a:p>
            <a:pPr lvl="1"/>
            <a:r>
              <a:rPr lang="en-US" dirty="0">
                <a:ea typeface="ＭＳ Ｐゴシック" charset="0"/>
                <a:hlinkClick r:id="rId2"/>
              </a:rPr>
              <a:t>http://www.biostars.org/p/70204/</a:t>
            </a:r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6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9931</TotalTime>
  <Words>1375</Words>
  <Application>Microsoft Macintosh PowerPoint</Application>
  <PresentationFormat>On-screen Show (4:3)</PresentationFormat>
  <Paragraphs>183</Paragraphs>
  <Slides>39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Advanced Sequencing Technologies &amp; Applications</vt:lpstr>
      <vt:lpstr>PowerPoint Presentation</vt:lpstr>
      <vt:lpstr>Learning Objectives</vt:lpstr>
      <vt:lpstr>PowerPoint Presentation</vt:lpstr>
      <vt:lpstr>About DNA and computers</vt:lpstr>
      <vt:lpstr>What is the general biomedical scientist to do?</vt:lpstr>
      <vt:lpstr>Cloud computing providers</vt:lpstr>
      <vt:lpstr>Amazon Web Services (AWS)</vt:lpstr>
      <vt:lpstr>Some of the challenges of cloud computing:</vt:lpstr>
      <vt:lpstr>Some of the advantages of cloud computing:</vt:lpstr>
      <vt:lpstr>In this workshop:</vt:lpstr>
      <vt:lpstr>Things we have set up:</vt:lpstr>
      <vt:lpstr>Amazon AWS documentation</vt:lpstr>
      <vt:lpstr>Logging into Amazon AWS</vt:lpstr>
      <vt:lpstr>Login to AWS console </vt:lpstr>
      <vt:lpstr>A detailed tutorial on AWS cloud computing…</vt:lpstr>
      <vt:lpstr>Select "EC2" service</vt:lpstr>
      <vt:lpstr>Launch a new Instance</vt:lpstr>
      <vt:lpstr>Choose an AMI – Find the CSHL SEQTEC 2015 AMI in the Community AMIs</vt:lpstr>
      <vt:lpstr>Choose "m3.2xlarge" instance type, then "Next: Configure Instance Details".</vt:lpstr>
      <vt:lpstr>Select "Protect against accidental termination", then "Next: Add Storage".</vt:lpstr>
      <vt:lpstr>You should see "snap-6f450833" (32GB) and "snap-11e6954e" (500GB) as the two storage volumes selected. Then, "Next: Tag Instance"</vt:lpstr>
      <vt:lpstr>Create a tag like “Name=ObiGriffith” [use your own name]. Then hit "Next: Configure Security Group".</vt:lpstr>
      <vt:lpstr>Select an Existing Security Group, choose "SSH_HTTP_8081_IN_ALL_OUT". Then hit "Review and Launch". </vt:lpstr>
      <vt:lpstr>Review the details of your instance, note the warnings, then hit Launch</vt:lpstr>
      <vt:lpstr>Choose an existing key pair: "CSHL" and then Launch.</vt:lpstr>
      <vt:lpstr>View Instances to see your new instance spinning up!</vt:lpstr>
      <vt:lpstr>Find YOUR instance, select it, and then hit connect for instructions on how to connect</vt:lpstr>
      <vt:lpstr>Take note of your IP address and the instructions on changing permissions for the key file (Note, we will login as ubuntu NOT root)</vt:lpstr>
      <vt:lpstr>Opening a ‘terminal session’ on a Mac</vt:lpstr>
      <vt:lpstr>Add the terminal App to your dock</vt:lpstr>
      <vt:lpstr>Creating a working directory on your Mac called ‘cshl’</vt:lpstr>
      <vt:lpstr>Obtaining your AWS ‘key’ file</vt:lpstr>
      <vt:lpstr>Viewing the ‘key’ file once downloaded</vt:lpstr>
      <vt:lpstr>Changing file permissions of your ‘key’ file  (Mac/Linux)</vt:lpstr>
      <vt:lpstr>Logging into AWS</vt:lpstr>
      <vt:lpstr>Copying files from AWS to your computer (using a web browser)</vt:lpstr>
      <vt:lpstr>So, at this point: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Obi Griffith</cp:lastModifiedBy>
  <cp:revision>660</cp:revision>
  <dcterms:created xsi:type="dcterms:W3CDTF">2011-11-14T19:50:16Z</dcterms:created>
  <dcterms:modified xsi:type="dcterms:W3CDTF">2015-11-14T03:33:58Z</dcterms:modified>
</cp:coreProperties>
</file>